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40" r:id="rId2"/>
    <p:sldId id="258" r:id="rId3"/>
    <p:sldId id="273" r:id="rId4"/>
    <p:sldId id="268" r:id="rId5"/>
    <p:sldId id="301" r:id="rId6"/>
    <p:sldId id="319" r:id="rId7"/>
    <p:sldId id="339" r:id="rId8"/>
    <p:sldId id="318" r:id="rId9"/>
    <p:sldId id="320" r:id="rId10"/>
    <p:sldId id="321" r:id="rId11"/>
    <p:sldId id="322" r:id="rId12"/>
    <p:sldId id="323" r:id="rId13"/>
    <p:sldId id="332" r:id="rId14"/>
    <p:sldId id="333" r:id="rId15"/>
    <p:sldId id="329" r:id="rId16"/>
    <p:sldId id="330" r:id="rId17"/>
    <p:sldId id="300" r:id="rId18"/>
    <p:sldId id="272" r:id="rId19"/>
    <p:sldId id="298" r:id="rId20"/>
    <p:sldId id="331" r:id="rId21"/>
    <p:sldId id="334" r:id="rId22"/>
    <p:sldId id="336" r:id="rId23"/>
    <p:sldId id="337" r:id="rId24"/>
    <p:sldId id="338"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EB39547-B357-4936-AB5F-6221DDBBBBD0}" type="datetimeFigureOut">
              <a:rPr lang="en-US" smtClean="0"/>
              <a:pPr/>
              <a:t>8/9/2012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042A6B9-AEDC-4F6A-9BE0-1C90E36F3A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A451A0C-83DF-41BE-A5DF-13946EBCF27A}" type="datetimeFigureOut">
              <a:rPr lang="en-US" smtClean="0"/>
              <a:pPr/>
              <a:t>8/9/2012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8A8840-B5BE-4C08-B85C-92B1FF045632}" type="slidenum">
              <a:rPr lang="en-US" smtClean="0"/>
              <a:pPr/>
              <a:t>‹#›</a:t>
            </a:fld>
            <a:endParaRPr lang="en-US"/>
          </a:p>
        </p:txBody>
      </p:sp>
    </p:spTree>
    <p:extLst>
      <p:ext uri="{BB962C8B-B14F-4D97-AF65-F5344CB8AC3E}">
        <p14:creationId xmlns:p14="http://schemas.microsoft.com/office/powerpoint/2010/main" xmlns="" val="391449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059DEC8-BE16-45AC-81D2-198DCD5EB9AC}" type="slidenum">
              <a:rPr lang="en-US"/>
              <a:pPr/>
              <a:t>‹#›</a:t>
            </a:fld>
            <a:endParaRPr lang="en-US" dirty="0"/>
          </a:p>
        </p:txBody>
      </p:sp>
      <p:pic>
        <p:nvPicPr>
          <p:cNvPr id="1026" name="Picture 2" descr="C:\Users\Melissa Heiter\Documents\Marketing\Project Data\CSU Stadium\ICON Deliverable\Neighborhood Meetings July 2012\Slide Title-01.jpg"/>
          <p:cNvPicPr>
            <a:picLocks noChangeAspect="1" noChangeArrowheads="1"/>
          </p:cNvPicPr>
          <p:nvPr userDrawn="1"/>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CDF578-6962-4F00-8AA8-401933836BA5}" type="slidenum">
              <a:rPr lang="en-US"/>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FCB9AF7-110A-43E1-8F69-0425011AD149}" type="slidenum">
              <a:rPr lang="en-US"/>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insid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solidFill>
            <a:schemeClr val="accent3">
              <a:lumMod val="20000"/>
              <a:lumOff val="80000"/>
            </a:schemeClr>
          </a:solidFill>
          <a:ln w="9525">
            <a:noFill/>
            <a:miter lim="800000"/>
            <a:headEnd/>
            <a:tailEnd/>
          </a:ln>
        </p:spPr>
      </p:pic>
      <p:sp>
        <p:nvSpPr>
          <p:cNvPr id="2" name="Title 1"/>
          <p:cNvSpPr>
            <a:spLocks noGrp="1"/>
          </p:cNvSpPr>
          <p:nvPr>
            <p:ph type="title"/>
          </p:nvPr>
        </p:nvSpPr>
        <p:spPr>
          <a:xfrm>
            <a:off x="4038600" y="533400"/>
            <a:ext cx="4800600" cy="533400"/>
          </a:xfrm>
        </p:spPr>
        <p:txBody>
          <a:bodyPr/>
          <a:lstStyle>
            <a:lvl1pPr algn="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C9FC25-B4BE-44C9-BD81-33F706549355}" type="slidenum">
              <a:rPr lang="en-US"/>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7A7935C-5E17-47E4-9FC7-AFF007823272}" type="slidenum">
              <a:rPr lang="en-US"/>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B815904-FC61-46D7-A587-05DC7C784B6C}" type="slidenum">
              <a:rPr lang="en-US"/>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EA82C1C-F294-47A6-BDAF-C539DE3472FE}" type="slidenum">
              <a:rPr lang="en-US"/>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3CFDA81-3ACA-482A-9124-340862DEC55C}" type="slidenum">
              <a:rPr lang="en-US"/>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55C5836-0B24-4714-88CF-CABFDAA054B7}" type="slidenum">
              <a:rPr lang="en-US"/>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8C3385F-0534-47A4-A4DF-23A7F9E10E86}" type="slidenum">
              <a:rPr lang="en-US"/>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CBDA1C8-2965-41FE-B5DB-C1FD601AFF7E}" type="slidenum">
              <a:rPr lang="en-US"/>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B8A97AF-BEE8-4696-A132-EE6D571BFF6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m Head.png"/>
          <p:cNvPicPr>
            <a:picLocks noGrp="1" noChangeAspect="1"/>
          </p:cNvPicPr>
          <p:nvPr>
            <p:ph idx="1"/>
          </p:nvPr>
        </p:nvPicPr>
        <p:blipFill>
          <a:blip r:embed="rId2" cstate="print"/>
          <a:stretch>
            <a:fillRect/>
          </a:stretch>
        </p:blipFill>
        <p:spPr>
          <a:xfrm>
            <a:off x="1905000" y="1524000"/>
            <a:ext cx="5105400" cy="5085059"/>
          </a:xfr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28800"/>
            <a:ext cx="8610600" cy="4800600"/>
          </a:xfrm>
        </p:spPr>
        <p:txBody>
          <a:bodyPr/>
          <a:lstStyle/>
          <a:p>
            <a:pPr>
              <a:buNone/>
            </a:pPr>
            <a:r>
              <a:rPr lang="en-US" b="1" u="sng" dirty="0" smtClean="0">
                <a:effectLst>
                  <a:outerShdw blurRad="38100" dist="38100" dir="2700000" algn="tl">
                    <a:srgbClr val="000000">
                      <a:alpha val="43137"/>
                    </a:srgbClr>
                  </a:outerShdw>
                </a:effectLst>
              </a:rPr>
              <a:t>Parking Demand</a:t>
            </a:r>
          </a:p>
          <a:p>
            <a:endParaRPr lang="en-US" sz="1400" dirty="0" smtClean="0"/>
          </a:p>
          <a:p>
            <a:r>
              <a:rPr lang="en-US" sz="2800" dirty="0" smtClean="0"/>
              <a:t>Parking Demand is related to Transportation Options and Modal Splits</a:t>
            </a:r>
          </a:p>
          <a:p>
            <a:endParaRPr lang="en-US" sz="1200" dirty="0" smtClean="0"/>
          </a:p>
          <a:p>
            <a:endParaRPr lang="en-US" sz="1400" dirty="0" smtClean="0"/>
          </a:p>
          <a:p>
            <a:r>
              <a:rPr lang="en-US" sz="2800" dirty="0" smtClean="0"/>
              <a:t>Conservative Approach used in Assessment: Low end of modal split assumptions used to develop parking demand</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5105400"/>
          </a:xfrm>
        </p:spPr>
        <p:txBody>
          <a:bodyPr/>
          <a:lstStyle/>
          <a:p>
            <a:pPr>
              <a:buNone/>
            </a:pPr>
            <a:endParaRPr lang="en-US" sz="1200" b="1" u="sng" dirty="0" smtClean="0"/>
          </a:p>
          <a:p>
            <a:pPr>
              <a:buNone/>
            </a:pPr>
            <a:r>
              <a:rPr lang="en-US" sz="2000" b="1" u="sng" dirty="0" smtClean="0"/>
              <a:t>Modal Split</a:t>
            </a:r>
            <a:r>
              <a:rPr lang="en-US" sz="2000" dirty="0" smtClean="0"/>
              <a:t>				</a:t>
            </a:r>
            <a:r>
              <a:rPr lang="en-US" sz="2000" u="sng" dirty="0" smtClean="0"/>
              <a:t>% of Patrons</a:t>
            </a:r>
            <a:r>
              <a:rPr lang="en-US" sz="2000" dirty="0" smtClean="0"/>
              <a:t>	</a:t>
            </a:r>
            <a:r>
              <a:rPr lang="en-US" sz="2000" u="sng" dirty="0" smtClean="0"/>
              <a:t># Patrons</a:t>
            </a:r>
            <a:endParaRPr lang="en-US" sz="2000" dirty="0" smtClean="0"/>
          </a:p>
          <a:p>
            <a:r>
              <a:rPr lang="en-US" sz="1600" dirty="0" smtClean="0"/>
              <a:t>Walkers and Bicycles  			20% to 30% 	</a:t>
            </a:r>
            <a:r>
              <a:rPr lang="en-US" sz="1600" b="1" dirty="0" smtClean="0">
                <a:solidFill>
                  <a:srgbClr val="00B050"/>
                </a:solidFill>
              </a:rPr>
              <a:t>8,400</a:t>
            </a:r>
            <a:r>
              <a:rPr lang="en-US" sz="1600" dirty="0" smtClean="0">
                <a:solidFill>
                  <a:srgbClr val="00B050"/>
                </a:solidFill>
              </a:rPr>
              <a:t> </a:t>
            </a:r>
            <a:r>
              <a:rPr lang="en-US" sz="1600" dirty="0" smtClean="0"/>
              <a:t>to 12,600</a:t>
            </a:r>
          </a:p>
          <a:p>
            <a:r>
              <a:rPr lang="en-US" sz="1600" dirty="0" smtClean="0"/>
              <a:t>Mason Street Corridor			3% to 5%		</a:t>
            </a:r>
            <a:r>
              <a:rPr lang="en-US" sz="1600" b="1" dirty="0" smtClean="0">
                <a:solidFill>
                  <a:srgbClr val="00B050"/>
                </a:solidFill>
              </a:rPr>
              <a:t>1,260 </a:t>
            </a:r>
            <a:r>
              <a:rPr lang="en-US" sz="1600" dirty="0" smtClean="0"/>
              <a:t>to 2,100</a:t>
            </a:r>
          </a:p>
          <a:p>
            <a:r>
              <a:rPr lang="en-US" sz="1600" dirty="0" smtClean="0"/>
              <a:t>Existing Transit System - </a:t>
            </a:r>
            <a:r>
              <a:rPr lang="en-US" sz="1600" dirty="0" err="1" smtClean="0"/>
              <a:t>Transfort</a:t>
            </a:r>
            <a:r>
              <a:rPr lang="en-US" sz="1600" dirty="0" smtClean="0"/>
              <a:t>		0% to 1%		</a:t>
            </a:r>
            <a:r>
              <a:rPr lang="en-US" sz="1600" b="1" dirty="0" smtClean="0">
                <a:solidFill>
                  <a:srgbClr val="00B050"/>
                </a:solidFill>
              </a:rPr>
              <a:t>0</a:t>
            </a:r>
            <a:r>
              <a:rPr lang="en-US" sz="1600" dirty="0" smtClean="0"/>
              <a:t> to 420</a:t>
            </a:r>
          </a:p>
          <a:p>
            <a:r>
              <a:rPr lang="en-US" sz="1600" dirty="0" smtClean="0"/>
              <a:t>Shuttles from shopping/restaurant areas	0% to 2%		</a:t>
            </a:r>
            <a:r>
              <a:rPr lang="en-US" sz="1600" b="1" dirty="0" smtClean="0">
                <a:solidFill>
                  <a:srgbClr val="00B050"/>
                </a:solidFill>
              </a:rPr>
              <a:t>0</a:t>
            </a:r>
            <a:r>
              <a:rPr lang="en-US" sz="1600" b="1" dirty="0" smtClean="0"/>
              <a:t> </a:t>
            </a:r>
            <a:r>
              <a:rPr lang="en-US" sz="1600" dirty="0" smtClean="0"/>
              <a:t>to 840 	</a:t>
            </a:r>
          </a:p>
          <a:p>
            <a:r>
              <a:rPr lang="en-US" sz="1600" dirty="0" smtClean="0"/>
              <a:t>Remote Park and Ride 			0% to 2%		</a:t>
            </a:r>
            <a:r>
              <a:rPr lang="en-US" sz="1600" b="1" dirty="0" smtClean="0">
                <a:solidFill>
                  <a:srgbClr val="00B050"/>
                </a:solidFill>
              </a:rPr>
              <a:t>0</a:t>
            </a:r>
            <a:r>
              <a:rPr lang="en-US" sz="1600" b="1" dirty="0" smtClean="0">
                <a:solidFill>
                  <a:srgbClr val="92D050"/>
                </a:solidFill>
              </a:rPr>
              <a:t> </a:t>
            </a:r>
            <a:r>
              <a:rPr lang="en-US" sz="1600" dirty="0" smtClean="0"/>
              <a:t>to 840 </a:t>
            </a:r>
          </a:p>
          <a:p>
            <a:pPr>
              <a:buNone/>
            </a:pPr>
            <a:r>
              <a:rPr lang="en-US" sz="1600" b="1" dirty="0" smtClean="0"/>
              <a:t>Modal Split Goals</a:t>
            </a:r>
            <a:r>
              <a:rPr lang="en-US" sz="1600" dirty="0" smtClean="0"/>
              <a:t> 				</a:t>
            </a:r>
            <a:r>
              <a:rPr lang="en-US" sz="1600" b="1" dirty="0" smtClean="0"/>
              <a:t>23% to 40% 	</a:t>
            </a:r>
            <a:r>
              <a:rPr lang="en-US" sz="1600" b="1" dirty="0" smtClean="0">
                <a:solidFill>
                  <a:srgbClr val="00B050"/>
                </a:solidFill>
              </a:rPr>
              <a:t>9,660 </a:t>
            </a:r>
            <a:r>
              <a:rPr lang="en-US" sz="1600" b="1" dirty="0" smtClean="0"/>
              <a:t>to 16,800</a:t>
            </a:r>
            <a:endParaRPr lang="en-US" sz="1600" dirty="0" smtClean="0"/>
          </a:p>
          <a:p>
            <a:pPr>
              <a:buNone/>
            </a:pPr>
            <a:r>
              <a:rPr lang="en-US" sz="1600" dirty="0" smtClean="0"/>
              <a:t>Stadium Capacity 						       42,000</a:t>
            </a:r>
          </a:p>
          <a:p>
            <a:pPr>
              <a:buNone/>
            </a:pPr>
            <a:r>
              <a:rPr lang="en-US" sz="1600" b="1" dirty="0" smtClean="0"/>
              <a:t>Patrons requiring University Parking Support			</a:t>
            </a:r>
            <a:r>
              <a:rPr lang="en-US" sz="1600" b="1" dirty="0" smtClean="0">
                <a:solidFill>
                  <a:srgbClr val="00B050"/>
                </a:solidFill>
              </a:rPr>
              <a:t>32,340 </a:t>
            </a:r>
            <a:r>
              <a:rPr lang="en-US" sz="1600" b="1" dirty="0" smtClean="0"/>
              <a:t>to 25,200</a:t>
            </a:r>
          </a:p>
          <a:p>
            <a:endParaRPr lang="en-US" sz="1600" dirty="0" smtClean="0"/>
          </a:p>
          <a:p>
            <a:pPr>
              <a:buNone/>
            </a:pPr>
            <a:r>
              <a:rPr lang="en-US" sz="2000" b="1" u="sng" dirty="0" smtClean="0"/>
              <a:t>Parking Demand </a:t>
            </a:r>
            <a:endParaRPr lang="en-US" sz="2000" dirty="0" smtClean="0"/>
          </a:p>
          <a:p>
            <a:pPr>
              <a:buNone/>
            </a:pPr>
            <a:r>
              <a:rPr lang="en-US" sz="1600" dirty="0" smtClean="0"/>
              <a:t>	</a:t>
            </a:r>
            <a:r>
              <a:rPr lang="en-US" sz="1600" u="sng" dirty="0" smtClean="0"/>
              <a:t>Vehicular Occupancy 			32,340 		     25,200</a:t>
            </a:r>
            <a:endParaRPr lang="en-US" sz="1600" dirty="0" smtClean="0"/>
          </a:p>
          <a:p>
            <a:pPr>
              <a:buNone/>
            </a:pPr>
            <a:r>
              <a:rPr lang="en-US" sz="1600" dirty="0" smtClean="0"/>
              <a:t>		3.0				</a:t>
            </a:r>
            <a:r>
              <a:rPr lang="en-US" sz="1600" b="1" dirty="0" smtClean="0">
                <a:solidFill>
                  <a:srgbClr val="00B050"/>
                </a:solidFill>
              </a:rPr>
              <a:t>10,780</a:t>
            </a:r>
            <a:r>
              <a:rPr lang="en-US" sz="1600" b="1" dirty="0" smtClean="0"/>
              <a:t>	  </a:t>
            </a:r>
            <a:r>
              <a:rPr lang="en-US" sz="1600" dirty="0" smtClean="0"/>
              <a:t>	     8,400</a:t>
            </a:r>
          </a:p>
          <a:p>
            <a:pPr>
              <a:buNone/>
            </a:pPr>
            <a:r>
              <a:rPr lang="en-US" sz="1600" dirty="0" smtClean="0"/>
              <a:t>		3.2				10,106		     7,875</a:t>
            </a:r>
          </a:p>
          <a:p>
            <a:pPr>
              <a:buNone/>
            </a:pPr>
            <a:r>
              <a:rPr lang="en-US" sz="2000" b="1" u="sng" dirty="0" smtClean="0"/>
              <a:t>Results of Analysis</a:t>
            </a:r>
          </a:p>
          <a:p>
            <a:pPr>
              <a:buNone/>
            </a:pPr>
            <a:r>
              <a:rPr lang="en-US" sz="1600" dirty="0" smtClean="0"/>
              <a:t>Estimated Demand of 7,875 – 10,780 vehicles excluding any other forms of transportation</a:t>
            </a:r>
          </a:p>
          <a:p>
            <a:pPr lvl="1"/>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Potential CSU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Parking Supply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70037"/>
            <a:ext cx="8229600" cy="5211763"/>
          </a:xfrm>
        </p:spPr>
        <p:txBody>
          <a:bodyPr/>
          <a:lstStyle/>
          <a:p>
            <a:pPr>
              <a:buNone/>
            </a:pPr>
            <a:r>
              <a:rPr lang="en-US" sz="2800" b="1" u="sng" dirty="0" smtClean="0"/>
              <a:t>Potential CSU Parking Supply 	 13,461 spaces   </a:t>
            </a:r>
            <a:endParaRPr lang="en-US" sz="2800" dirty="0" smtClean="0"/>
          </a:p>
          <a:p>
            <a:pPr>
              <a:buNone/>
            </a:pPr>
            <a:r>
              <a:rPr lang="en-US" sz="2800" dirty="0" smtClean="0"/>
              <a:t>CSU Parking Inventory		11,461</a:t>
            </a:r>
          </a:p>
          <a:p>
            <a:pPr lvl="1"/>
            <a:r>
              <a:rPr lang="en-US" sz="2000" dirty="0" smtClean="0"/>
              <a:t>8,976 spaces within 20 minute walk of stadium Site C (availability is TBD) </a:t>
            </a:r>
          </a:p>
          <a:p>
            <a:pPr lvl="1"/>
            <a:r>
              <a:rPr lang="en-US" sz="2000" dirty="0" smtClean="0"/>
              <a:t>2,485 spaces in new parking garages (Shields/Laurel; Pitkin; Whitcomb/Prospect), on-street (Whitcomb St. Extension), and reconfigured parking (Meridian Walk)</a:t>
            </a:r>
            <a:r>
              <a:rPr lang="en-US" sz="1600" dirty="0" smtClean="0"/>
              <a:t>	</a:t>
            </a:r>
          </a:p>
          <a:p>
            <a:pPr>
              <a:buNone/>
            </a:pPr>
            <a:r>
              <a:rPr lang="en-US" sz="2800" dirty="0" smtClean="0"/>
              <a:t>CSU Property, South Campus	2,000</a:t>
            </a:r>
          </a:p>
          <a:p>
            <a:pPr>
              <a:buNone/>
            </a:pPr>
            <a:r>
              <a:rPr lang="en-US" sz="2800" dirty="0" smtClean="0"/>
              <a:t>	</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1600" dirty="0" smtClean="0"/>
          </a:p>
          <a:p>
            <a:endParaRPr lang="en-US" dirty="0" smtClean="0"/>
          </a:p>
          <a:p>
            <a:pPr lvl="1"/>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Potential CSU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Parking Supply</a:t>
            </a:r>
            <a:endParaRPr lang="en-US" dirty="0"/>
          </a:p>
        </p:txBody>
      </p:sp>
      <p:sp>
        <p:nvSpPr>
          <p:cNvPr id="3" name="Content Placeholder 2"/>
          <p:cNvSpPr>
            <a:spLocks noGrp="1"/>
          </p:cNvSpPr>
          <p:nvPr>
            <p:ph idx="1"/>
          </p:nvPr>
        </p:nvSpPr>
        <p:spPr/>
        <p:txBody>
          <a:bodyPr/>
          <a:lstStyle/>
          <a:p>
            <a:r>
              <a:rPr lang="en-US" dirty="0" smtClean="0"/>
              <a:t>Use of Maps?</a:t>
            </a:r>
            <a:endParaRPr lang="en-US" dirty="0"/>
          </a:p>
        </p:txBody>
      </p:sp>
      <p:pic>
        <p:nvPicPr>
          <p:cNvPr id="1027" name="Picture 3" descr="C:\Users\Melissa Heiter\Documents\Marketing\Project Data\CSU Stadium\ICON Deliverable\From PB\2006741030\Transportation Graphics- 7.25.12 2.jpg"/>
          <p:cNvPicPr>
            <a:picLocks noChangeAspect="1" noChangeArrowheads="1"/>
          </p:cNvPicPr>
          <p:nvPr/>
        </p:nvPicPr>
        <p:blipFill>
          <a:blip r:embed="rId2" cstate="print"/>
          <a:srcRect t="2539"/>
          <a:stretch>
            <a:fillRect/>
          </a:stretch>
        </p:blipFill>
        <p:spPr bwMode="auto">
          <a:xfrm>
            <a:off x="381000" y="1524000"/>
            <a:ext cx="8458200" cy="5334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Potential Parking Supply</a:t>
            </a:r>
            <a:endParaRPr lang="en-US" dirty="0"/>
          </a:p>
        </p:txBody>
      </p:sp>
      <p:sp>
        <p:nvSpPr>
          <p:cNvPr id="3" name="Content Placeholder 2"/>
          <p:cNvSpPr>
            <a:spLocks noGrp="1"/>
          </p:cNvSpPr>
          <p:nvPr>
            <p:ph idx="1"/>
          </p:nvPr>
        </p:nvSpPr>
        <p:spPr/>
        <p:txBody>
          <a:bodyPr/>
          <a:lstStyle/>
          <a:p>
            <a:pPr>
              <a:buNone/>
            </a:pPr>
            <a:r>
              <a:rPr lang="en-US" sz="2400" b="1" u="sng" dirty="0" smtClean="0"/>
              <a:t>Off-Campus Potential Parking Supply   13,500 to 17,000 </a:t>
            </a:r>
          </a:p>
          <a:p>
            <a:pPr>
              <a:buNone/>
            </a:pPr>
            <a:r>
              <a:rPr lang="en-US" sz="2400" dirty="0" smtClean="0"/>
              <a:t>Parking in Downtown Ft. Collins 	11,000 </a:t>
            </a:r>
          </a:p>
          <a:p>
            <a:pPr>
              <a:buNone/>
            </a:pPr>
            <a:r>
              <a:rPr lang="en-US" sz="2400" dirty="0" smtClean="0"/>
              <a:t>	Public 	5,599 (Availability to be determined) </a:t>
            </a:r>
          </a:p>
          <a:p>
            <a:pPr>
              <a:buNone/>
            </a:pPr>
            <a:r>
              <a:rPr lang="en-US" sz="2400" dirty="0" smtClean="0"/>
              <a:t>	Private	5,500 (Availability to be determined) </a:t>
            </a:r>
          </a:p>
          <a:p>
            <a:pPr>
              <a:buNone/>
            </a:pPr>
            <a:endParaRPr lang="en-US" sz="2400" dirty="0" smtClean="0"/>
          </a:p>
          <a:p>
            <a:pPr marL="0">
              <a:buNone/>
            </a:pPr>
            <a:r>
              <a:rPr lang="en-US" sz="2400" dirty="0" smtClean="0"/>
              <a:t>Parking in Local Businesses closed on Weekends (</a:t>
            </a:r>
            <a:r>
              <a:rPr lang="en-US" sz="2400" dirty="0" err="1" smtClean="0"/>
              <a:t>est</a:t>
            </a:r>
            <a:r>
              <a:rPr lang="en-US" sz="2400" dirty="0" smtClean="0"/>
              <a:t>) 1,000 to 2,500</a:t>
            </a:r>
          </a:p>
          <a:p>
            <a:pPr marL="0">
              <a:buNone/>
            </a:pPr>
            <a:r>
              <a:rPr lang="en-US" sz="2400" dirty="0" smtClean="0"/>
              <a:t>Parking in Shopping Centers and along Harmony (</a:t>
            </a:r>
            <a:r>
              <a:rPr lang="en-US" sz="2400" dirty="0" err="1" smtClean="0"/>
              <a:t>est</a:t>
            </a:r>
            <a:r>
              <a:rPr lang="en-US" sz="2400" dirty="0" smtClean="0"/>
              <a:t>) 1,000 to 2,500</a:t>
            </a:r>
          </a:p>
          <a:p>
            <a:pPr marL="0">
              <a:buNone/>
            </a:pPr>
            <a:r>
              <a:rPr lang="en-US" sz="2400" dirty="0" smtClean="0"/>
              <a:t>Park and Ride – Visitors Center or in Denver	(</a:t>
            </a:r>
            <a:r>
              <a:rPr lang="en-US" sz="2400" dirty="0" err="1" smtClean="0"/>
              <a:t>est</a:t>
            </a:r>
            <a:r>
              <a:rPr lang="en-US" sz="2400" dirty="0" smtClean="0"/>
              <a:t>) 500 to 1,000</a:t>
            </a:r>
            <a:endParaRPr lang="en-US" sz="24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953000"/>
          </a:xfrm>
        </p:spPr>
        <p:txBody>
          <a:bodyPr/>
          <a:lstStyle/>
          <a:p>
            <a:pPr>
              <a:buNone/>
            </a:pPr>
            <a:r>
              <a:rPr lang="en-US" sz="2400" b="1" u="sng" dirty="0" smtClean="0"/>
              <a:t>Next Steps (if project is approved)</a:t>
            </a:r>
          </a:p>
          <a:p>
            <a:r>
              <a:rPr lang="en-US" sz="2000" dirty="0" smtClean="0"/>
              <a:t>Develop a Comprehensive Transportation Management Plan in collaboration with CSU, City of Fort Collins, surrounding neighborhoods, and CDOT to understand the impact on CSU, identify opportunities within Fort Collins, and develop strategies to manage game day traffic and parking</a:t>
            </a:r>
          </a:p>
          <a:p>
            <a:r>
              <a:rPr lang="en-US" sz="2000" dirty="0" smtClean="0"/>
              <a:t>Document Issues &amp; Concerns </a:t>
            </a:r>
          </a:p>
          <a:p>
            <a:pPr lvl="1"/>
            <a:r>
              <a:rPr lang="en-US" sz="2000" dirty="0" smtClean="0"/>
              <a:t>Neighborhoods, CSU, City of Ft. Collins &amp; Other Stakeholders</a:t>
            </a:r>
          </a:p>
          <a:p>
            <a:r>
              <a:rPr lang="en-US" sz="2000" dirty="0" smtClean="0"/>
              <a:t>Refine Modal Split Assumptions – Create Goals</a:t>
            </a:r>
          </a:p>
          <a:p>
            <a:r>
              <a:rPr lang="en-US" sz="2000" dirty="0" smtClean="0"/>
              <a:t>Refine the Site Design (access and circulation)</a:t>
            </a:r>
          </a:p>
          <a:p>
            <a:pPr lvl="1"/>
            <a:r>
              <a:rPr lang="en-US" sz="2000" dirty="0" smtClean="0"/>
              <a:t>Parking, Shuttles/Busses, Accessibility, Service Vehicles, etc.</a:t>
            </a:r>
          </a:p>
          <a:p>
            <a:r>
              <a:rPr lang="en-US" sz="2000" dirty="0" smtClean="0"/>
              <a:t>Develop Transportation Strategy to Reduce Parking Demand</a:t>
            </a:r>
          </a:p>
          <a:p>
            <a:pPr lvl="1"/>
            <a:r>
              <a:rPr lang="en-US" sz="2000" dirty="0" smtClean="0"/>
              <a:t>Minimize driving around looking for a space (“hunt and peck” phenomenon) by pre-packaging parking along with the ticket purchase</a:t>
            </a:r>
          </a:p>
          <a:p>
            <a:endParaRPr lang="en-US" sz="1800" dirty="0" smtClean="0">
              <a:solidFill>
                <a:srgbClr val="FF0000"/>
              </a:solidFill>
            </a:endParaRPr>
          </a:p>
          <a:p>
            <a:pPr>
              <a:buNone/>
            </a:pPr>
            <a:endParaRPr lang="en-US" sz="18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Light</a:t>
            </a:r>
            <a:endParaRPr lang="en-US" dirty="0"/>
          </a:p>
        </p:txBody>
      </p:sp>
      <p:sp>
        <p:nvSpPr>
          <p:cNvPr id="3" name="Content Placeholder 2"/>
          <p:cNvSpPr>
            <a:spLocks noGrp="1"/>
          </p:cNvSpPr>
          <p:nvPr>
            <p:ph idx="1"/>
          </p:nvPr>
        </p:nvSpPr>
        <p:spPr>
          <a:xfrm>
            <a:off x="457200" y="1570037"/>
            <a:ext cx="8458200" cy="4525963"/>
          </a:xfrm>
        </p:spPr>
        <p:txBody>
          <a:bodyPr/>
          <a:lstStyle/>
          <a:p>
            <a:pPr marL="0" indent="0">
              <a:buNone/>
            </a:pPr>
            <a:r>
              <a:rPr lang="en-US" sz="1800" b="1" u="sng" dirty="0"/>
              <a:t>SOUND</a:t>
            </a:r>
            <a:endParaRPr lang="en-US" sz="1800" b="1" dirty="0"/>
          </a:p>
          <a:p>
            <a:r>
              <a:rPr lang="en-US" sz="1800" dirty="0"/>
              <a:t>WJHW </a:t>
            </a:r>
            <a:r>
              <a:rPr lang="en-US" sz="1800" dirty="0" smtClean="0"/>
              <a:t>- A/V consultant</a:t>
            </a:r>
          </a:p>
          <a:p>
            <a:pPr lvl="1"/>
            <a:r>
              <a:rPr lang="en-US" sz="1600" dirty="0"/>
              <a:t>o</a:t>
            </a:r>
            <a:r>
              <a:rPr lang="en-US" sz="1600" dirty="0" smtClean="0"/>
              <a:t>n cutting </a:t>
            </a:r>
            <a:r>
              <a:rPr lang="en-US" sz="1600" dirty="0"/>
              <a:t>edge of Audio and Video Technology in sport design for </a:t>
            </a:r>
            <a:r>
              <a:rPr lang="en-US" sz="1600" dirty="0" smtClean="0"/>
              <a:t>nearly </a:t>
            </a:r>
            <a:r>
              <a:rPr lang="en-US" sz="1600" dirty="0"/>
              <a:t>25 years. </a:t>
            </a:r>
            <a:endParaRPr lang="en-US" sz="1600" dirty="0" smtClean="0"/>
          </a:p>
          <a:p>
            <a:pPr marL="0" indent="0">
              <a:buNone/>
            </a:pPr>
            <a:endParaRPr lang="en-US" sz="1800" b="1" u="sng" dirty="0" smtClean="0"/>
          </a:p>
          <a:p>
            <a:pPr marL="0" indent="0">
              <a:buNone/>
            </a:pPr>
            <a:r>
              <a:rPr lang="en-US" sz="1800" b="1" u="sng" dirty="0" smtClean="0"/>
              <a:t>ACTIVITES </a:t>
            </a:r>
            <a:r>
              <a:rPr lang="en-US" sz="1800" b="1" u="sng" dirty="0"/>
              <a:t>TO DATE</a:t>
            </a:r>
            <a:endParaRPr lang="en-US" sz="1800" b="1" dirty="0"/>
          </a:p>
          <a:p>
            <a:r>
              <a:rPr lang="en-US" sz="1800" dirty="0"/>
              <a:t>D</a:t>
            </a:r>
            <a:r>
              <a:rPr lang="en-US" sz="1800" dirty="0" smtClean="0"/>
              <a:t>eveloped </a:t>
            </a:r>
            <a:r>
              <a:rPr lang="en-US" sz="1800" dirty="0"/>
              <a:t>an A/V Narrative for this feasibility </a:t>
            </a:r>
            <a:r>
              <a:rPr lang="en-US" sz="1800" dirty="0" smtClean="0"/>
              <a:t>study, including an </a:t>
            </a:r>
            <a:r>
              <a:rPr lang="en-US" sz="1800" dirty="0"/>
              <a:t>outline on Audio </a:t>
            </a:r>
            <a:r>
              <a:rPr lang="en-US" sz="1800" dirty="0" smtClean="0"/>
              <a:t>Systems:</a:t>
            </a:r>
            <a:endParaRPr lang="en-US" sz="1800" dirty="0"/>
          </a:p>
          <a:p>
            <a:pPr lvl="0"/>
            <a:r>
              <a:rPr lang="en-US" sz="1800" dirty="0" smtClean="0"/>
              <a:t>Defined </a:t>
            </a:r>
            <a:r>
              <a:rPr lang="en-US" sz="1800" dirty="0"/>
              <a:t>Seating Bowl sound system types (Max 100DbA continuous)</a:t>
            </a:r>
          </a:p>
          <a:p>
            <a:pPr lvl="0"/>
            <a:r>
              <a:rPr lang="en-US" sz="1800" dirty="0" smtClean="0"/>
              <a:t>Outlined </a:t>
            </a:r>
            <a:r>
              <a:rPr lang="en-US" sz="1800" dirty="0"/>
              <a:t>means of achieving best combination of performance, cost and aesthetics</a:t>
            </a:r>
          </a:p>
          <a:p>
            <a:pPr lvl="0"/>
            <a:r>
              <a:rPr lang="en-US" sz="1800" dirty="0" smtClean="0"/>
              <a:t>Described </a:t>
            </a:r>
            <a:r>
              <a:rPr lang="en-US" sz="1800" dirty="0"/>
              <a:t>audio feeds and auxiliary audio systems that power and supplement the audio design</a:t>
            </a:r>
          </a:p>
          <a:p>
            <a:pPr lvl="0"/>
            <a:r>
              <a:rPr lang="en-US" sz="1800" dirty="0"/>
              <a:t>Explain preliminary modeling (using Sound Plan software)</a:t>
            </a:r>
          </a:p>
          <a:p>
            <a:pPr marL="0" indent="0">
              <a:buNone/>
            </a:pPr>
            <a:r>
              <a:rPr lang="en-US" sz="1800" dirty="0"/>
              <a:t> </a:t>
            </a:r>
          </a:p>
        </p:txBody>
      </p:sp>
    </p:spTree>
    <p:extLst>
      <p:ext uri="{BB962C8B-B14F-4D97-AF65-F5344CB8AC3E}">
        <p14:creationId xmlns:p14="http://schemas.microsoft.com/office/powerpoint/2010/main" xmlns="" val="3432802602"/>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Light</a:t>
            </a:r>
            <a:endParaRPr lang="en-US" dirty="0"/>
          </a:p>
        </p:txBody>
      </p:sp>
      <p:sp>
        <p:nvSpPr>
          <p:cNvPr id="3" name="Content Placeholder 2"/>
          <p:cNvSpPr>
            <a:spLocks noGrp="1"/>
          </p:cNvSpPr>
          <p:nvPr>
            <p:ph idx="1"/>
          </p:nvPr>
        </p:nvSpPr>
        <p:spPr>
          <a:xfrm>
            <a:off x="457200" y="1570037"/>
            <a:ext cx="8229600" cy="4525963"/>
          </a:xfrm>
        </p:spPr>
        <p:txBody>
          <a:bodyPr/>
          <a:lstStyle/>
          <a:p>
            <a:r>
              <a:rPr lang="en-US" sz="1800" dirty="0" smtClean="0"/>
              <a:t>In </a:t>
            </a:r>
            <a:r>
              <a:rPr lang="en-US" sz="1800" dirty="0"/>
              <a:t>WJHW’s preliminary investigation, the following were identified as the largest sources of sound from a new stadium:</a:t>
            </a:r>
          </a:p>
          <a:p>
            <a:pPr lvl="1"/>
            <a:r>
              <a:rPr lang="en-US" sz="1600" dirty="0"/>
              <a:t>Amplified sound from the PA system (down/distance or rhythmic/music content)</a:t>
            </a:r>
          </a:p>
          <a:p>
            <a:pPr lvl="1"/>
            <a:r>
              <a:rPr lang="en-US" sz="1600" dirty="0"/>
              <a:t>‘Home Scoring’ crowd noise</a:t>
            </a:r>
          </a:p>
          <a:p>
            <a:pPr lvl="1"/>
            <a:r>
              <a:rPr lang="en-US" sz="1600" dirty="0"/>
              <a:t>Special effects sound (such as the CSU celebratory cannon</a:t>
            </a:r>
            <a:r>
              <a:rPr lang="en-US" sz="1600" dirty="0" smtClean="0"/>
              <a:t>)</a:t>
            </a:r>
          </a:p>
          <a:p>
            <a:pPr marL="0" indent="0">
              <a:buNone/>
            </a:pPr>
            <a:endParaRPr lang="en-US" sz="1800" b="1" u="sng" dirty="0" smtClean="0"/>
          </a:p>
          <a:p>
            <a:pPr marL="0" indent="0">
              <a:buNone/>
            </a:pPr>
            <a:r>
              <a:rPr lang="en-US" sz="1800" b="1" u="sng" dirty="0" smtClean="0"/>
              <a:t>MOVING FORWARD (If Project is Approved)</a:t>
            </a:r>
            <a:endParaRPr lang="en-US" sz="1800" b="1" u="sng" dirty="0"/>
          </a:p>
          <a:p>
            <a:pPr lvl="0"/>
            <a:r>
              <a:rPr lang="en-US" sz="1800" dirty="0" smtClean="0"/>
              <a:t>Further </a:t>
            </a:r>
            <a:r>
              <a:rPr lang="en-US" sz="1800" dirty="0"/>
              <a:t>develop the Sound simulation model based upon finalized architectural design</a:t>
            </a:r>
          </a:p>
          <a:p>
            <a:pPr lvl="0"/>
            <a:r>
              <a:rPr lang="en-US" sz="1800" dirty="0" smtClean="0"/>
              <a:t>Communicate with project stakeholders </a:t>
            </a:r>
            <a:r>
              <a:rPr lang="en-US" sz="1800" dirty="0"/>
              <a:t>on sound transmission to make prudent design decisions</a:t>
            </a:r>
          </a:p>
          <a:p>
            <a:pPr lvl="0"/>
            <a:r>
              <a:rPr lang="en-US" sz="1800" dirty="0"/>
              <a:t>Work closely with CSU, the City of Fort Collins and Neighborhood groups to:</a:t>
            </a:r>
          </a:p>
          <a:p>
            <a:pPr lvl="1"/>
            <a:r>
              <a:rPr lang="en-US" sz="1800" dirty="0"/>
              <a:t>Pursue policies that are to the benefit of City residents</a:t>
            </a:r>
          </a:p>
          <a:p>
            <a:pPr lvl="1"/>
            <a:r>
              <a:rPr lang="en-US" sz="1800" dirty="0"/>
              <a:t>Agree upon mitigation measures that limit impact of sound such as</a:t>
            </a:r>
          </a:p>
          <a:p>
            <a:pPr lvl="2"/>
            <a:r>
              <a:rPr lang="en-US" sz="1800" dirty="0"/>
              <a:t>Number of events</a:t>
            </a:r>
          </a:p>
          <a:p>
            <a:pPr lvl="2"/>
            <a:r>
              <a:rPr lang="en-US" sz="1800" dirty="0"/>
              <a:t>Time of day</a:t>
            </a:r>
          </a:p>
          <a:p>
            <a:pPr lvl="2"/>
            <a:r>
              <a:rPr lang="en-US" sz="1800" dirty="0"/>
              <a:t>Other </a:t>
            </a:r>
            <a:r>
              <a:rPr lang="en-US" sz="1800" dirty="0" smtClean="0"/>
              <a:t>uses</a:t>
            </a:r>
            <a:endParaRPr lang="en-US" sz="1800" dirty="0"/>
          </a:p>
          <a:p>
            <a:pPr lvl="0"/>
            <a:endParaRPr lang="en-US" sz="1800" dirty="0"/>
          </a:p>
        </p:txBody>
      </p:sp>
    </p:spTree>
    <p:extLst>
      <p:ext uri="{BB962C8B-B14F-4D97-AF65-F5344CB8AC3E}">
        <p14:creationId xmlns:p14="http://schemas.microsoft.com/office/powerpoint/2010/main" xmlns="" val="3432802602"/>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Light</a:t>
            </a:r>
            <a:endParaRPr lang="en-US" dirty="0"/>
          </a:p>
        </p:txBody>
      </p:sp>
      <p:sp>
        <p:nvSpPr>
          <p:cNvPr id="3" name="Content Placeholder 2"/>
          <p:cNvSpPr>
            <a:spLocks noGrp="1"/>
          </p:cNvSpPr>
          <p:nvPr>
            <p:ph idx="1"/>
          </p:nvPr>
        </p:nvSpPr>
        <p:spPr>
          <a:xfrm>
            <a:off x="457200" y="1570037"/>
            <a:ext cx="8305800" cy="4983163"/>
          </a:xfrm>
        </p:spPr>
        <p:txBody>
          <a:bodyPr/>
          <a:lstStyle/>
          <a:p>
            <a:pPr marL="0" indent="0">
              <a:buNone/>
            </a:pPr>
            <a:r>
              <a:rPr lang="en-US" sz="1800" b="1" u="sng" dirty="0" smtClean="0"/>
              <a:t>SPORTS LIGHTING</a:t>
            </a:r>
            <a:endParaRPr lang="en-US" sz="1800" b="1" dirty="0"/>
          </a:p>
          <a:p>
            <a:r>
              <a:rPr lang="en-US" sz="1800" dirty="0"/>
              <a:t>M-E Engineers  </a:t>
            </a:r>
            <a:r>
              <a:rPr lang="en-US" sz="1800" dirty="0" smtClean="0"/>
              <a:t>-  Denver based MEP/FP/Sports Lighting Consultant.</a:t>
            </a:r>
          </a:p>
          <a:p>
            <a:pPr lvl="1"/>
            <a:r>
              <a:rPr lang="en-US" sz="1600" dirty="0" smtClean="0"/>
              <a:t>on the cutting edge of sport lighting design for NFL/NBA/NHL/NASCAR/OLYMPIC and NCAA sports facilities.</a:t>
            </a:r>
          </a:p>
          <a:p>
            <a:endParaRPr lang="en-US" sz="1600" dirty="0" smtClean="0"/>
          </a:p>
          <a:p>
            <a:pPr marL="0" indent="0">
              <a:buNone/>
            </a:pPr>
            <a:r>
              <a:rPr lang="en-US" sz="1800" dirty="0" smtClean="0"/>
              <a:t> </a:t>
            </a:r>
            <a:r>
              <a:rPr lang="en-US" sz="1800" b="1" u="sng" dirty="0" smtClean="0"/>
              <a:t>ACTIVITES TO DATE</a:t>
            </a:r>
            <a:endParaRPr lang="en-US" sz="1800" b="1" dirty="0"/>
          </a:p>
          <a:p>
            <a:r>
              <a:rPr lang="en-US" sz="1800" dirty="0" smtClean="0"/>
              <a:t>Developed MEP/FP </a:t>
            </a:r>
            <a:r>
              <a:rPr lang="en-US" sz="1800" dirty="0"/>
              <a:t>Narrative </a:t>
            </a:r>
            <a:r>
              <a:rPr lang="en-US" sz="1800" dirty="0" smtClean="0"/>
              <a:t>for feasibility study, including an </a:t>
            </a:r>
            <a:r>
              <a:rPr lang="en-US" sz="1800" dirty="0"/>
              <a:t>outline on Sports </a:t>
            </a:r>
            <a:r>
              <a:rPr lang="en-US" sz="1800" dirty="0" smtClean="0"/>
              <a:t>Lighting</a:t>
            </a:r>
            <a:endParaRPr lang="en-US" sz="1800" dirty="0"/>
          </a:p>
          <a:p>
            <a:pPr lvl="0"/>
            <a:r>
              <a:rPr lang="en-US" sz="1800" dirty="0"/>
              <a:t>Defines the lighting illumination criteria (150FC standard broadcast requirement)</a:t>
            </a:r>
          </a:p>
          <a:p>
            <a:pPr lvl="0"/>
            <a:r>
              <a:rPr lang="en-US" sz="1800" dirty="0"/>
              <a:t>Identifies the types of sport lighting manufacturers (for pricing purposes)</a:t>
            </a:r>
          </a:p>
          <a:p>
            <a:pPr lvl="0"/>
            <a:r>
              <a:rPr lang="en-US" sz="1800" dirty="0"/>
              <a:t>Establishes illumination guidelines which restrict spill levels on adjacent neighborhoods or roadways</a:t>
            </a:r>
          </a:p>
          <a:p>
            <a:pPr lvl="0"/>
            <a:r>
              <a:rPr lang="en-US" sz="1800" dirty="0"/>
              <a:t>Describes measures which shield, restrict and aim light sources appropriately</a:t>
            </a:r>
          </a:p>
          <a:p>
            <a:pPr lvl="0"/>
            <a:r>
              <a:rPr lang="en-US" sz="1800" dirty="0"/>
              <a:t>Outlines commissioning processes to optimize illumination of the playing field but restricts glare and spill outside of the </a:t>
            </a:r>
            <a:r>
              <a:rPr lang="en-US" sz="1800" dirty="0" smtClean="0"/>
              <a:t>stadium</a:t>
            </a:r>
          </a:p>
          <a:p>
            <a:pPr lvl="0"/>
            <a:endParaRPr lang="en-US" sz="1800"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Light</a:t>
            </a:r>
            <a:endParaRPr lang="en-US" dirty="0"/>
          </a:p>
        </p:txBody>
      </p:sp>
      <p:sp>
        <p:nvSpPr>
          <p:cNvPr id="3" name="Content Placeholder 2"/>
          <p:cNvSpPr>
            <a:spLocks noGrp="1"/>
          </p:cNvSpPr>
          <p:nvPr>
            <p:ph idx="1"/>
          </p:nvPr>
        </p:nvSpPr>
        <p:spPr/>
        <p:txBody>
          <a:bodyPr/>
          <a:lstStyle/>
          <a:p>
            <a:pPr marL="0" indent="0">
              <a:buNone/>
            </a:pPr>
            <a:r>
              <a:rPr lang="en-US" sz="1800" b="1" u="sng" dirty="0" smtClean="0"/>
              <a:t>MOVING FORWARD (If Project is Approved)</a:t>
            </a:r>
          </a:p>
          <a:p>
            <a:r>
              <a:rPr lang="en-US" sz="1800" dirty="0" smtClean="0"/>
              <a:t>M-E </a:t>
            </a:r>
            <a:r>
              <a:rPr lang="en-US" sz="1800" dirty="0"/>
              <a:t>and Populous will strive to achieve an efficient and environmentally sound lighting design by:</a:t>
            </a:r>
          </a:p>
          <a:p>
            <a:pPr lvl="1"/>
            <a:r>
              <a:rPr lang="en-US" sz="1800" dirty="0" smtClean="0"/>
              <a:t>Abide by applicable codes defining lighting </a:t>
            </a:r>
            <a:r>
              <a:rPr lang="en-US" sz="1800" dirty="0"/>
              <a:t>regulations</a:t>
            </a:r>
          </a:p>
          <a:p>
            <a:pPr lvl="1"/>
            <a:r>
              <a:rPr lang="en-US" sz="1800" dirty="0"/>
              <a:t>Define the design criteria which will limit light spill and </a:t>
            </a:r>
            <a:r>
              <a:rPr lang="en-US" sz="1800" dirty="0" smtClean="0"/>
              <a:t>glare</a:t>
            </a:r>
            <a:endParaRPr lang="en-US" sz="1800" dirty="0"/>
          </a:p>
          <a:p>
            <a:pPr lvl="1"/>
            <a:r>
              <a:rPr lang="en-US" sz="1800" dirty="0"/>
              <a:t>Define existing light levels to give a point of reference for typical night time conditions</a:t>
            </a:r>
          </a:p>
          <a:p>
            <a:pPr lvl="1"/>
            <a:r>
              <a:rPr lang="en-US" sz="1800" dirty="0"/>
              <a:t>Evaluate the architectural model </a:t>
            </a:r>
            <a:r>
              <a:rPr lang="en-US" sz="1800" dirty="0" smtClean="0"/>
              <a:t>to </a:t>
            </a:r>
            <a:r>
              <a:rPr lang="en-US" sz="1800" dirty="0"/>
              <a:t>determine appropriate sport lighting positions</a:t>
            </a:r>
          </a:p>
          <a:p>
            <a:pPr lvl="1"/>
            <a:r>
              <a:rPr lang="en-US" sz="1800" dirty="0" smtClean="0"/>
              <a:t>Create </a:t>
            </a:r>
            <a:r>
              <a:rPr lang="en-US" sz="1800" dirty="0"/>
              <a:t>a lighting calculation model from the completed architectural design</a:t>
            </a:r>
          </a:p>
          <a:p>
            <a:pPr lvl="1"/>
            <a:r>
              <a:rPr lang="en-US" sz="1800" dirty="0"/>
              <a:t>Provide quality assurance through field observation and measurement</a:t>
            </a:r>
          </a:p>
          <a:p>
            <a:pPr lvl="1"/>
            <a:r>
              <a:rPr lang="en-US" sz="1800" dirty="0" smtClean="0"/>
              <a:t>Interpret </a:t>
            </a:r>
            <a:r>
              <a:rPr lang="en-US" sz="1800" dirty="0"/>
              <a:t>the calculation results to ensure the project meets design criteria and regulations</a:t>
            </a:r>
          </a:p>
        </p:txBody>
      </p:sp>
    </p:spTree>
    <p:extLst>
      <p:ext uri="{BB962C8B-B14F-4D97-AF65-F5344CB8AC3E}">
        <p14:creationId xmlns:p14="http://schemas.microsoft.com/office/powerpoint/2010/main" xmlns="" val="3432802602"/>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Neighborhood </a:t>
            </a:r>
            <a:br>
              <a:rPr lang="en-US" dirty="0" smtClean="0"/>
            </a:br>
            <a:r>
              <a:rPr lang="en-US" dirty="0" smtClean="0"/>
              <a:t>Meetings Summary</a:t>
            </a:r>
            <a:endParaRPr lang="en-US" dirty="0"/>
          </a:p>
        </p:txBody>
      </p:sp>
      <p:sp>
        <p:nvSpPr>
          <p:cNvPr id="3" name="Content Placeholder 2"/>
          <p:cNvSpPr>
            <a:spLocks noGrp="1"/>
          </p:cNvSpPr>
          <p:nvPr>
            <p:ph idx="1"/>
          </p:nvPr>
        </p:nvSpPr>
        <p:spPr>
          <a:xfrm>
            <a:off x="457200" y="1722437"/>
            <a:ext cx="8229600" cy="4678363"/>
          </a:xfrm>
        </p:spPr>
        <p:txBody>
          <a:bodyPr/>
          <a:lstStyle/>
          <a:p>
            <a:r>
              <a:rPr lang="en-US" sz="2800" dirty="0" smtClean="0"/>
              <a:t>Pursuant to President Frank’s mandate, we engaged directly with CSU Neighbors regarding the Feasibility Study and the Facility Impacts on Traffic, Parking, Sound and Light</a:t>
            </a:r>
          </a:p>
          <a:p>
            <a:r>
              <a:rPr lang="en-US" sz="2800" dirty="0" smtClean="0"/>
              <a:t>Two Meetings: July 26 and July 30 at Plymouth Congregational Church from 5:00 pm – 7:00 pm</a:t>
            </a:r>
          </a:p>
          <a:p>
            <a:r>
              <a:rPr lang="en-US" sz="2800" dirty="0" smtClean="0"/>
              <a:t>Invite list developed by CSU and City of Fort Collins included 540 households directly south of campus (if project moves forward, neighborhoods north, west and east will be engaged)</a:t>
            </a:r>
          </a:p>
          <a:p>
            <a:endParaRPr lang="en-US" sz="2400" dirty="0" smtClean="0"/>
          </a:p>
          <a:p>
            <a:endParaRPr lang="en-US" sz="24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a:t>
            </a:r>
            <a:br>
              <a:rPr lang="en-US" dirty="0" smtClean="0"/>
            </a:br>
            <a:r>
              <a:rPr lang="en-US" dirty="0" smtClean="0"/>
              <a:t>Meeting Summary</a:t>
            </a:r>
            <a:endParaRPr lang="en-US" dirty="0"/>
          </a:p>
        </p:txBody>
      </p:sp>
      <p:sp>
        <p:nvSpPr>
          <p:cNvPr id="3" name="Content Placeholder 2"/>
          <p:cNvSpPr>
            <a:spLocks noGrp="1"/>
          </p:cNvSpPr>
          <p:nvPr>
            <p:ph idx="1"/>
          </p:nvPr>
        </p:nvSpPr>
        <p:spPr>
          <a:xfrm>
            <a:off x="457200" y="1646237"/>
            <a:ext cx="8229600" cy="5211763"/>
          </a:xfrm>
        </p:spPr>
        <p:txBody>
          <a:bodyPr/>
          <a:lstStyle/>
          <a:p>
            <a:pPr>
              <a:buNone/>
            </a:pPr>
            <a:r>
              <a:rPr lang="en-US" b="1" dirty="0" smtClean="0">
                <a:effectLst>
                  <a:outerShdw blurRad="38100" dist="38100" dir="2700000" algn="tl">
                    <a:srgbClr val="000000">
                      <a:alpha val="43137"/>
                    </a:srgbClr>
                  </a:outerShdw>
                </a:effectLst>
              </a:rPr>
              <a:t>Areas of Questioning/Comments</a:t>
            </a:r>
          </a:p>
          <a:p>
            <a:r>
              <a:rPr lang="en-US" dirty="0" smtClean="0"/>
              <a:t>Traffic and Parking</a:t>
            </a:r>
          </a:p>
          <a:p>
            <a:r>
              <a:rPr lang="en-US" dirty="0" smtClean="0"/>
              <a:t>Sound and Light</a:t>
            </a:r>
          </a:p>
          <a:p>
            <a:r>
              <a:rPr lang="en-US" dirty="0" smtClean="0"/>
              <a:t>Cost and Budget</a:t>
            </a:r>
          </a:p>
          <a:p>
            <a:r>
              <a:rPr lang="en-US" dirty="0" smtClean="0"/>
              <a:t>Design and Construction</a:t>
            </a:r>
          </a:p>
          <a:p>
            <a:r>
              <a:rPr lang="en-US" dirty="0" smtClean="0"/>
              <a:t>General Comments</a:t>
            </a:r>
            <a:endParaRPr lang="en-US" b="1" dirty="0" smtClean="0">
              <a:effectLst>
                <a:outerShdw blurRad="38100" dist="38100" dir="2700000" algn="tl">
                  <a:srgbClr val="000000">
                    <a:alpha val="43137"/>
                  </a:srgbClr>
                </a:outerShdw>
              </a:effectLst>
            </a:endParaRPr>
          </a:p>
          <a:p>
            <a:pPr lvl="1"/>
            <a:endParaRPr lang="en-US" sz="1800"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Comments</a:t>
            </a:r>
            <a:endParaRPr lang="en-US" dirty="0"/>
          </a:p>
        </p:txBody>
      </p:sp>
      <p:sp>
        <p:nvSpPr>
          <p:cNvPr id="3" name="Content Placeholder 2"/>
          <p:cNvSpPr>
            <a:spLocks noGrp="1"/>
          </p:cNvSpPr>
          <p:nvPr>
            <p:ph idx="1"/>
          </p:nvPr>
        </p:nvSpPr>
        <p:spPr/>
        <p:txBody>
          <a:bodyPr/>
          <a:lstStyle/>
          <a:p>
            <a:pPr>
              <a:buNone/>
            </a:pPr>
            <a:r>
              <a:rPr lang="en-US" sz="2800" b="1" dirty="0" smtClean="0"/>
              <a:t>Traffic and Parking Concerns</a:t>
            </a:r>
          </a:p>
          <a:p>
            <a:r>
              <a:rPr lang="en-US" sz="2400" dirty="0" smtClean="0"/>
              <a:t>Everyday Student Parking in Neighborhoods</a:t>
            </a:r>
          </a:p>
          <a:p>
            <a:r>
              <a:rPr lang="en-US" sz="2400" dirty="0" smtClean="0"/>
              <a:t>Stadium Parking in Neighborhoods</a:t>
            </a:r>
          </a:p>
          <a:p>
            <a:r>
              <a:rPr lang="en-US" sz="2400" dirty="0" smtClean="0"/>
              <a:t>Pedestrian and Bicycle Circulation</a:t>
            </a:r>
          </a:p>
          <a:p>
            <a:r>
              <a:rPr lang="en-US" sz="2400" dirty="0" smtClean="0"/>
              <a:t>Increased Traffic on Prospect</a:t>
            </a:r>
          </a:p>
          <a:p>
            <a:r>
              <a:rPr lang="en-US" sz="2400" dirty="0" smtClean="0"/>
              <a:t>Neighborhood Access on Game Day</a:t>
            </a:r>
          </a:p>
          <a:p>
            <a:r>
              <a:rPr lang="en-US" sz="2400" dirty="0" smtClean="0"/>
              <a:t>Challenge of Railroad Crossings on Game Day</a:t>
            </a:r>
          </a:p>
          <a:p>
            <a:pPr>
              <a:buNone/>
            </a:pPr>
            <a:endParaRPr lang="en-US" sz="2800" b="1" dirty="0" smtClean="0"/>
          </a:p>
          <a:p>
            <a:pPr>
              <a:buNone/>
            </a:pPr>
            <a:r>
              <a:rPr lang="en-US" sz="2800" b="1" dirty="0" smtClean="0"/>
              <a:t>Sound and Light Concerns</a:t>
            </a:r>
          </a:p>
          <a:p>
            <a:r>
              <a:rPr lang="en-US" sz="2400" dirty="0" smtClean="0"/>
              <a:t>Noise Disturbance During Events</a:t>
            </a:r>
          </a:p>
          <a:p>
            <a:r>
              <a:rPr lang="en-US" sz="2400" dirty="0" smtClean="0"/>
              <a:t>Light Disturbance During Events</a:t>
            </a:r>
          </a:p>
          <a:p>
            <a:endParaRPr lang="en-US" sz="2200" dirty="0" smtClean="0"/>
          </a:p>
          <a:p>
            <a:endParaRPr lang="en-US" sz="2200" dirty="0" smtClean="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Comments</a:t>
            </a:r>
            <a:endParaRPr lang="en-US" dirty="0"/>
          </a:p>
        </p:txBody>
      </p:sp>
      <p:sp>
        <p:nvSpPr>
          <p:cNvPr id="3" name="Content Placeholder 2"/>
          <p:cNvSpPr>
            <a:spLocks noGrp="1"/>
          </p:cNvSpPr>
          <p:nvPr>
            <p:ph idx="1"/>
          </p:nvPr>
        </p:nvSpPr>
        <p:spPr/>
        <p:txBody>
          <a:bodyPr/>
          <a:lstStyle/>
          <a:p>
            <a:pPr>
              <a:buNone/>
            </a:pPr>
            <a:r>
              <a:rPr lang="en-US" b="1" dirty="0" smtClean="0"/>
              <a:t>Cost and Budget Concerns </a:t>
            </a:r>
          </a:p>
          <a:p>
            <a:r>
              <a:rPr lang="en-US" sz="2800" dirty="0" smtClean="0"/>
              <a:t>Cost to the City of Fort Collins for Infrastructure Improvements</a:t>
            </a:r>
          </a:p>
          <a:p>
            <a:r>
              <a:rPr lang="en-US" sz="2800" dirty="0" smtClean="0"/>
              <a:t>Relocation of PERC Gardens and Greenhouses</a:t>
            </a:r>
          </a:p>
          <a:p>
            <a:r>
              <a:rPr lang="en-US" sz="2800" dirty="0" smtClean="0"/>
              <a:t>Additional Budget Items Beyond Stadium Scope</a:t>
            </a:r>
          </a:p>
          <a:p>
            <a:pPr lvl="1"/>
            <a:r>
              <a:rPr lang="en-US" dirty="0" smtClean="0"/>
              <a:t>Parking Garage</a:t>
            </a:r>
          </a:p>
          <a:p>
            <a:pPr lvl="1"/>
            <a:r>
              <a:rPr lang="en-US" dirty="0" smtClean="0"/>
              <a:t>PERC Relocation</a:t>
            </a:r>
          </a:p>
          <a:p>
            <a:pPr lvl="1"/>
            <a:r>
              <a:rPr lang="en-US" dirty="0" smtClean="0"/>
              <a:t>Alumni Center</a:t>
            </a:r>
          </a:p>
          <a:p>
            <a:pPr lvl="1"/>
            <a:r>
              <a:rPr lang="en-US" dirty="0" smtClean="0"/>
              <a:t>Phase 2 of Meridian Walk</a:t>
            </a:r>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Comments</a:t>
            </a:r>
            <a:endParaRPr lang="en-US" dirty="0"/>
          </a:p>
        </p:txBody>
      </p:sp>
      <p:sp>
        <p:nvSpPr>
          <p:cNvPr id="3" name="Content Placeholder 2"/>
          <p:cNvSpPr>
            <a:spLocks noGrp="1"/>
          </p:cNvSpPr>
          <p:nvPr>
            <p:ph idx="1"/>
          </p:nvPr>
        </p:nvSpPr>
        <p:spPr/>
        <p:txBody>
          <a:bodyPr/>
          <a:lstStyle/>
          <a:p>
            <a:pPr>
              <a:buNone/>
            </a:pPr>
            <a:r>
              <a:rPr lang="en-US" b="1" dirty="0" smtClean="0"/>
              <a:t>Design and Construction Concerns</a:t>
            </a:r>
          </a:p>
          <a:p>
            <a:r>
              <a:rPr lang="en-US" dirty="0" smtClean="0"/>
              <a:t>Length of Construction</a:t>
            </a:r>
          </a:p>
          <a:p>
            <a:r>
              <a:rPr lang="en-US" dirty="0" smtClean="0"/>
              <a:t>View Plane</a:t>
            </a:r>
          </a:p>
          <a:p>
            <a:r>
              <a:rPr lang="en-US" dirty="0" smtClean="0"/>
              <a:t>Reduction of Green Space</a:t>
            </a:r>
            <a:endParaRPr lang="en-US"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Comments</a:t>
            </a:r>
            <a:endParaRPr lang="en-US" dirty="0"/>
          </a:p>
        </p:txBody>
      </p:sp>
      <p:sp>
        <p:nvSpPr>
          <p:cNvPr id="3" name="Content Placeholder 2"/>
          <p:cNvSpPr>
            <a:spLocks noGrp="1"/>
          </p:cNvSpPr>
          <p:nvPr>
            <p:ph idx="1"/>
          </p:nvPr>
        </p:nvSpPr>
        <p:spPr/>
        <p:txBody>
          <a:bodyPr/>
          <a:lstStyle/>
          <a:p>
            <a:pPr>
              <a:buNone/>
            </a:pPr>
            <a:r>
              <a:rPr lang="en-US" b="1" dirty="0" smtClean="0"/>
              <a:t>General Comments and Questions</a:t>
            </a:r>
          </a:p>
          <a:p>
            <a:r>
              <a:rPr lang="en-US" dirty="0" smtClean="0"/>
              <a:t>Polarization of Fort Collins community on stadium issue</a:t>
            </a:r>
          </a:p>
          <a:p>
            <a:r>
              <a:rPr lang="en-US" dirty="0" smtClean="0"/>
              <a:t>Why not continue to use Hughes Stadium?</a:t>
            </a:r>
          </a:p>
          <a:p>
            <a:r>
              <a:rPr lang="en-US" dirty="0" smtClean="0"/>
              <a:t>Who will operate the building during non-athletic events?</a:t>
            </a:r>
          </a:p>
          <a:p>
            <a:r>
              <a:rPr lang="en-US" dirty="0" smtClean="0"/>
              <a:t>Security of neighborhoods and adjacent property with influx of football fans</a:t>
            </a:r>
          </a:p>
          <a:p>
            <a:r>
              <a:rPr lang="en-US" dirty="0" smtClean="0"/>
              <a:t>Impact on property values</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Meetings Agenda</a:t>
            </a:r>
            <a:endParaRPr lang="en-US" dirty="0"/>
          </a:p>
        </p:txBody>
      </p:sp>
      <p:sp>
        <p:nvSpPr>
          <p:cNvPr id="3" name="Content Placeholder 2"/>
          <p:cNvSpPr>
            <a:spLocks noGrp="1"/>
          </p:cNvSpPr>
          <p:nvPr>
            <p:ph idx="1"/>
          </p:nvPr>
        </p:nvSpPr>
        <p:spPr>
          <a:xfrm>
            <a:off x="457200" y="1874837"/>
            <a:ext cx="8229600" cy="4983163"/>
          </a:xfrm>
        </p:spPr>
        <p:txBody>
          <a:bodyPr/>
          <a:lstStyle/>
          <a:p>
            <a:r>
              <a:rPr lang="en-US" dirty="0" smtClean="0"/>
              <a:t>Feasibility Study Status Report</a:t>
            </a:r>
          </a:p>
          <a:p>
            <a:pPr lvl="1"/>
            <a:r>
              <a:rPr lang="en-US" dirty="0" smtClean="0"/>
              <a:t>Site Selection</a:t>
            </a:r>
          </a:p>
          <a:p>
            <a:pPr lvl="1"/>
            <a:r>
              <a:rPr lang="en-US" dirty="0" smtClean="0"/>
              <a:t>Program and Design</a:t>
            </a:r>
          </a:p>
          <a:p>
            <a:pPr lvl="1"/>
            <a:r>
              <a:rPr lang="en-US" dirty="0" smtClean="0"/>
              <a:t>Traffic and Parking</a:t>
            </a:r>
          </a:p>
          <a:p>
            <a:pPr lvl="1"/>
            <a:r>
              <a:rPr lang="en-US" dirty="0" smtClean="0"/>
              <a:t>Sound and Light</a:t>
            </a:r>
          </a:p>
          <a:p>
            <a:r>
              <a:rPr lang="en-US" dirty="0" smtClean="0"/>
              <a:t>Neighbor Input and Q&amp;A</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Parsons Brinckerhoff</a:t>
            </a:r>
            <a:endParaRPr lang="en-US" dirty="0"/>
          </a:p>
        </p:txBody>
      </p:sp>
      <p:sp>
        <p:nvSpPr>
          <p:cNvPr id="7" name="TextBox 6"/>
          <p:cNvSpPr txBox="1">
            <a:spLocks noChangeArrowheads="1"/>
          </p:cNvSpPr>
          <p:nvPr/>
        </p:nvSpPr>
        <p:spPr bwMode="auto">
          <a:xfrm>
            <a:off x="609600" y="2246662"/>
            <a:ext cx="4191000" cy="4382738"/>
          </a:xfrm>
          <a:prstGeom prst="rect">
            <a:avLst/>
          </a:prstGeom>
          <a:noFill/>
          <a:ln w="9525">
            <a:noFill/>
            <a:miter lim="800000"/>
            <a:headEnd/>
            <a:tailEnd/>
          </a:ln>
        </p:spPr>
        <p:txBody>
          <a:bodyPr wrap="square" lIns="182880" tIns="91440" rIns="182880" bIns="0">
            <a:spAutoFit/>
          </a:bodyPr>
          <a:lstStyle/>
          <a:p>
            <a:pPr>
              <a:defRPr/>
            </a:pPr>
            <a:r>
              <a:rPr lang="en-US" dirty="0" smtClean="0">
                <a:latin typeface="Calibri" pitchFamily="34" charset="0"/>
                <a:cs typeface="Calibri" pitchFamily="34" charset="0"/>
              </a:rPr>
              <a:t>Parking </a:t>
            </a:r>
            <a:r>
              <a:rPr lang="en-US" dirty="0">
                <a:latin typeface="Calibri" pitchFamily="34" charset="0"/>
                <a:cs typeface="Calibri" pitchFamily="34" charset="0"/>
              </a:rPr>
              <a:t>Master Plans </a:t>
            </a:r>
          </a:p>
          <a:p>
            <a:pPr>
              <a:defRPr/>
            </a:pPr>
            <a:r>
              <a:rPr lang="en-US" dirty="0">
                <a:latin typeface="Calibri" pitchFamily="34" charset="0"/>
                <a:cs typeface="Calibri" pitchFamily="34" charset="0"/>
              </a:rPr>
              <a:t>Parking </a:t>
            </a:r>
            <a:r>
              <a:rPr lang="en-US" dirty="0" smtClean="0">
                <a:latin typeface="Calibri" pitchFamily="34" charset="0"/>
                <a:cs typeface="Calibri" pitchFamily="34" charset="0"/>
              </a:rPr>
              <a:t>Lot Pricing</a:t>
            </a:r>
            <a:endParaRPr lang="en-US" dirty="0">
              <a:latin typeface="Calibri" pitchFamily="34" charset="0"/>
              <a:cs typeface="Calibri" pitchFamily="34" charset="0"/>
            </a:endParaRPr>
          </a:p>
          <a:p>
            <a:pPr>
              <a:defRPr/>
            </a:pPr>
            <a:r>
              <a:rPr lang="en-US" dirty="0">
                <a:latin typeface="Calibri" pitchFamily="34" charset="0"/>
                <a:cs typeface="Calibri" pitchFamily="34" charset="0"/>
              </a:rPr>
              <a:t>Parking </a:t>
            </a:r>
            <a:r>
              <a:rPr lang="en-US" dirty="0" smtClean="0">
                <a:latin typeface="Calibri" pitchFamily="34" charset="0"/>
                <a:cs typeface="Calibri" pitchFamily="34" charset="0"/>
              </a:rPr>
              <a:t>Management Plans</a:t>
            </a:r>
            <a:endParaRPr lang="en-US" dirty="0">
              <a:latin typeface="Calibri" pitchFamily="34" charset="0"/>
              <a:cs typeface="Calibri" pitchFamily="34" charset="0"/>
            </a:endParaRPr>
          </a:p>
          <a:p>
            <a:pPr>
              <a:defRPr/>
            </a:pPr>
            <a:endParaRPr lang="en-US" dirty="0" smtClean="0">
              <a:latin typeface="Calibri" pitchFamily="34" charset="0"/>
              <a:cs typeface="Calibri" pitchFamily="34" charset="0"/>
            </a:endParaRPr>
          </a:p>
          <a:p>
            <a:pPr>
              <a:defRPr/>
            </a:pPr>
            <a:r>
              <a:rPr lang="en-US" dirty="0" smtClean="0">
                <a:latin typeface="Calibri" pitchFamily="34" charset="0"/>
                <a:cs typeface="Calibri" pitchFamily="34" charset="0"/>
              </a:rPr>
              <a:t>Zoning and Permitting </a:t>
            </a:r>
          </a:p>
          <a:p>
            <a:pPr>
              <a:defRPr/>
            </a:pPr>
            <a:endParaRPr lang="en-US" dirty="0" smtClean="0">
              <a:latin typeface="Calibri" pitchFamily="34" charset="0"/>
              <a:cs typeface="Calibri" pitchFamily="34" charset="0"/>
            </a:endParaRPr>
          </a:p>
          <a:p>
            <a:pPr>
              <a:defRPr/>
            </a:pPr>
            <a:r>
              <a:rPr lang="en-US" dirty="0" smtClean="0">
                <a:latin typeface="Calibri" pitchFamily="34" charset="0"/>
                <a:cs typeface="Calibri" pitchFamily="34" charset="0"/>
              </a:rPr>
              <a:t>Building  &amp; Site Circulation</a:t>
            </a:r>
          </a:p>
          <a:p>
            <a:pPr>
              <a:defRPr/>
            </a:pPr>
            <a:r>
              <a:rPr lang="en-US" dirty="0" smtClean="0">
                <a:latin typeface="Calibri" pitchFamily="34" charset="0"/>
                <a:cs typeface="Calibri" pitchFamily="34" charset="0"/>
              </a:rPr>
              <a:t>Service Vehicle Access</a:t>
            </a:r>
          </a:p>
          <a:p>
            <a:pPr>
              <a:defRPr/>
            </a:pPr>
            <a:r>
              <a:rPr lang="en-US" dirty="0" smtClean="0">
                <a:latin typeface="Calibri" pitchFamily="34" charset="0"/>
                <a:cs typeface="Calibri" pitchFamily="34" charset="0"/>
              </a:rPr>
              <a:t>Vehicle Security </a:t>
            </a:r>
          </a:p>
          <a:p>
            <a:pPr>
              <a:defRPr/>
            </a:pPr>
            <a:r>
              <a:rPr lang="en-US" dirty="0" smtClean="0">
                <a:latin typeface="Calibri" pitchFamily="34" charset="0"/>
                <a:cs typeface="Calibri" pitchFamily="34" charset="0"/>
              </a:rPr>
              <a:t>Pedestrian Circulation &amp; Security</a:t>
            </a:r>
          </a:p>
          <a:p>
            <a:pPr>
              <a:defRPr/>
            </a:pPr>
            <a:r>
              <a:rPr lang="en-US" dirty="0" smtClean="0">
                <a:latin typeface="Calibri" pitchFamily="34" charset="0"/>
                <a:cs typeface="Calibri" pitchFamily="34" charset="0"/>
              </a:rPr>
              <a:t>Crowd Control</a:t>
            </a:r>
          </a:p>
          <a:p>
            <a:pPr>
              <a:defRPr/>
            </a:pPr>
            <a:r>
              <a:rPr lang="en-US" dirty="0" smtClean="0">
                <a:latin typeface="Calibri" pitchFamily="34" charset="0"/>
                <a:cs typeface="Calibri" pitchFamily="34" charset="0"/>
              </a:rPr>
              <a:t>Tailgating</a:t>
            </a:r>
          </a:p>
          <a:p>
            <a:pPr>
              <a:buFont typeface="Arial" charset="0"/>
              <a:buChar char="•"/>
              <a:defRPr/>
            </a:pPr>
            <a:endParaRPr lang="en-US" dirty="0" smtClean="0">
              <a:latin typeface="Calibri" pitchFamily="34" charset="0"/>
              <a:cs typeface="Calibri" pitchFamily="34" charset="0"/>
            </a:endParaRPr>
          </a:p>
          <a:p>
            <a:pPr marL="609600" indent="-609600">
              <a:lnSpc>
                <a:spcPct val="80000"/>
              </a:lnSpc>
            </a:pPr>
            <a:r>
              <a:rPr lang="en-US" dirty="0" smtClean="0">
                <a:latin typeface="Calibri" pitchFamily="34" charset="0"/>
                <a:cs typeface="Calibri" pitchFamily="34" charset="0"/>
              </a:rPr>
              <a:t>Opening Day Management Plans</a:t>
            </a:r>
          </a:p>
          <a:p>
            <a:pPr marL="609600" indent="-609600">
              <a:lnSpc>
                <a:spcPct val="80000"/>
              </a:lnSpc>
            </a:pPr>
            <a:r>
              <a:rPr lang="en-US" dirty="0" smtClean="0">
                <a:latin typeface="Calibri" pitchFamily="34" charset="0"/>
                <a:cs typeface="Calibri" pitchFamily="34" charset="0"/>
              </a:rPr>
              <a:t>Police – Traffic Management</a:t>
            </a:r>
          </a:p>
          <a:p>
            <a:pPr marL="609600" indent="-609600">
              <a:lnSpc>
                <a:spcPct val="80000"/>
              </a:lnSpc>
            </a:pPr>
            <a:r>
              <a:rPr lang="en-US" sz="2000" b="1" dirty="0" smtClean="0">
                <a:solidFill>
                  <a:srgbClr val="3333CC"/>
                </a:solidFill>
                <a:latin typeface="Calibri" pitchFamily="34" charset="0"/>
                <a:cs typeface="Calibri" pitchFamily="34" charset="0"/>
              </a:rPr>
              <a:t> </a:t>
            </a:r>
            <a:endParaRPr lang="en-US" sz="2400" dirty="0">
              <a:latin typeface="Calibri" pitchFamily="34" charset="0"/>
              <a:cs typeface="Calibri" pitchFamily="34" charset="0"/>
            </a:endParaRPr>
          </a:p>
        </p:txBody>
      </p:sp>
      <p:sp>
        <p:nvSpPr>
          <p:cNvPr id="8" name="TextBox 7"/>
          <p:cNvSpPr txBox="1"/>
          <p:nvPr/>
        </p:nvSpPr>
        <p:spPr>
          <a:xfrm>
            <a:off x="4495800" y="2322862"/>
            <a:ext cx="3962400" cy="3970318"/>
          </a:xfrm>
          <a:prstGeom prst="rect">
            <a:avLst/>
          </a:prstGeom>
          <a:noFill/>
        </p:spPr>
        <p:txBody>
          <a:bodyPr wrap="square">
            <a:spAutoFit/>
          </a:bodyPr>
          <a:lstStyle/>
          <a:p>
            <a:pPr>
              <a:defRPr/>
            </a:pPr>
            <a:r>
              <a:rPr lang="en-US" dirty="0" smtClean="0">
                <a:latin typeface="Calibri" pitchFamily="34" charset="0"/>
                <a:cs typeface="Calibri" pitchFamily="34" charset="0"/>
              </a:rPr>
              <a:t>Traffic Access &amp; Circulation</a:t>
            </a:r>
          </a:p>
          <a:p>
            <a:pPr>
              <a:defRPr/>
            </a:pPr>
            <a:r>
              <a:rPr lang="en-US" dirty="0" smtClean="0">
                <a:latin typeface="Calibri" pitchFamily="34" charset="0"/>
                <a:cs typeface="Calibri" pitchFamily="34" charset="0"/>
              </a:rPr>
              <a:t>Traffic Modeling &amp; Signal Design</a:t>
            </a:r>
          </a:p>
          <a:p>
            <a:pPr>
              <a:defRPr/>
            </a:pPr>
            <a:r>
              <a:rPr lang="en-US" dirty="0" smtClean="0">
                <a:latin typeface="Calibri" pitchFamily="34" charset="0"/>
                <a:cs typeface="Calibri" pitchFamily="34" charset="0"/>
              </a:rPr>
              <a:t>ITS </a:t>
            </a:r>
            <a:r>
              <a:rPr lang="en-US" dirty="0">
                <a:latin typeface="Calibri" pitchFamily="34" charset="0"/>
                <a:cs typeface="Calibri" pitchFamily="34" charset="0"/>
              </a:rPr>
              <a:t>Systems </a:t>
            </a:r>
            <a:r>
              <a:rPr lang="en-US" dirty="0" smtClean="0">
                <a:latin typeface="Calibri" pitchFamily="34" charset="0"/>
                <a:cs typeface="Calibri" pitchFamily="34" charset="0"/>
              </a:rPr>
              <a:t>Integration </a:t>
            </a:r>
            <a:endParaRPr lang="en-US" dirty="0">
              <a:latin typeface="Calibri" pitchFamily="34" charset="0"/>
              <a:cs typeface="Calibri" pitchFamily="34" charset="0"/>
            </a:endParaRPr>
          </a:p>
          <a:p>
            <a:pPr>
              <a:buFont typeface="Arial" charset="0"/>
              <a:buChar char="•"/>
              <a:defRPr/>
            </a:pPr>
            <a:endParaRPr lang="en-US" dirty="0" smtClean="0">
              <a:latin typeface="Calibri" pitchFamily="34" charset="0"/>
              <a:cs typeface="Calibri" pitchFamily="34" charset="0"/>
            </a:endParaRPr>
          </a:p>
          <a:p>
            <a:pPr>
              <a:defRPr/>
            </a:pPr>
            <a:r>
              <a:rPr lang="en-US" dirty="0" smtClean="0">
                <a:latin typeface="Calibri" pitchFamily="34" charset="0"/>
                <a:cs typeface="Calibri" pitchFamily="34" charset="0"/>
              </a:rPr>
              <a:t>Transit Routing </a:t>
            </a:r>
          </a:p>
          <a:p>
            <a:pPr>
              <a:defRPr/>
            </a:pPr>
            <a:r>
              <a:rPr lang="en-US" dirty="0" smtClean="0">
                <a:latin typeface="Calibri" pitchFamily="34" charset="0"/>
                <a:cs typeface="Calibri" pitchFamily="34" charset="0"/>
              </a:rPr>
              <a:t>Incident </a:t>
            </a:r>
            <a:r>
              <a:rPr lang="en-US" dirty="0">
                <a:latin typeface="Calibri" pitchFamily="34" charset="0"/>
                <a:cs typeface="Calibri" pitchFamily="34" charset="0"/>
              </a:rPr>
              <a:t>Management </a:t>
            </a:r>
            <a:endParaRPr lang="en-US" dirty="0" smtClean="0">
              <a:latin typeface="Calibri" pitchFamily="34" charset="0"/>
              <a:cs typeface="Calibri" pitchFamily="34" charset="0"/>
            </a:endParaRPr>
          </a:p>
          <a:p>
            <a:pPr>
              <a:defRPr/>
            </a:pPr>
            <a:endParaRPr lang="en-US" dirty="0">
              <a:latin typeface="Calibri" pitchFamily="34" charset="0"/>
              <a:cs typeface="Calibri" pitchFamily="34" charset="0"/>
            </a:endParaRPr>
          </a:p>
          <a:p>
            <a:pPr>
              <a:defRPr/>
            </a:pPr>
            <a:r>
              <a:rPr lang="en-US" dirty="0" smtClean="0">
                <a:latin typeface="Calibri" pitchFamily="34" charset="0"/>
                <a:cs typeface="Calibri" pitchFamily="34" charset="0"/>
              </a:rPr>
              <a:t>Interstate Signage </a:t>
            </a:r>
          </a:p>
          <a:p>
            <a:pPr>
              <a:defRPr/>
            </a:pPr>
            <a:r>
              <a:rPr lang="en-US" dirty="0" err="1" smtClean="0">
                <a:latin typeface="Calibri" pitchFamily="34" charset="0"/>
                <a:cs typeface="Calibri" pitchFamily="34" charset="0"/>
              </a:rPr>
              <a:t>Wayfinding</a:t>
            </a:r>
            <a:r>
              <a:rPr lang="en-US" dirty="0" smtClean="0">
                <a:latin typeface="Calibri" pitchFamily="34" charset="0"/>
                <a:cs typeface="Calibri" pitchFamily="34" charset="0"/>
              </a:rPr>
              <a:t> Signage</a:t>
            </a:r>
          </a:p>
          <a:p>
            <a:pPr>
              <a:buFont typeface="Arial" charset="0"/>
              <a:buChar char="•"/>
              <a:defRPr/>
            </a:pPr>
            <a:endParaRPr lang="en-US" dirty="0" smtClean="0">
              <a:latin typeface="Calibri" pitchFamily="34" charset="0"/>
              <a:cs typeface="Calibri" pitchFamily="34" charset="0"/>
            </a:endParaRPr>
          </a:p>
          <a:p>
            <a:pPr>
              <a:defRPr/>
            </a:pPr>
            <a:r>
              <a:rPr lang="en-US" dirty="0" smtClean="0">
                <a:latin typeface="Calibri" pitchFamily="34" charset="0"/>
                <a:cs typeface="Calibri" pitchFamily="34" charset="0"/>
              </a:rPr>
              <a:t>Web Travel Routes/Parking Info</a:t>
            </a:r>
          </a:p>
          <a:p>
            <a:pPr>
              <a:defRPr/>
            </a:pPr>
            <a:r>
              <a:rPr lang="en-US" dirty="0" smtClean="0">
                <a:latin typeface="Calibri" pitchFamily="34" charset="0"/>
                <a:cs typeface="Calibri" pitchFamily="34" charset="0"/>
              </a:rPr>
              <a:t>Community Outreach – Patron Education </a:t>
            </a:r>
            <a:endParaRPr lang="en-US" dirty="0">
              <a:latin typeface="Calibri" pitchFamily="34" charset="0"/>
              <a:cs typeface="Calibri" pitchFamily="34" charset="0"/>
            </a:endParaRPr>
          </a:p>
          <a:p>
            <a:pPr>
              <a:defRPr/>
            </a:pPr>
            <a:endParaRPr lang="en-US" dirty="0">
              <a:latin typeface="Calibri" pitchFamily="34" charset="0"/>
              <a:cs typeface="Calibri" pitchFamily="34" charset="0"/>
            </a:endParaRPr>
          </a:p>
        </p:txBody>
      </p:sp>
      <p:sp>
        <p:nvSpPr>
          <p:cNvPr id="9" name="TextBox 8"/>
          <p:cNvSpPr txBox="1"/>
          <p:nvPr/>
        </p:nvSpPr>
        <p:spPr>
          <a:xfrm>
            <a:off x="762000" y="1607403"/>
            <a:ext cx="7772400" cy="830997"/>
          </a:xfrm>
          <a:prstGeom prst="rect">
            <a:avLst/>
          </a:prstGeom>
          <a:noFill/>
        </p:spPr>
        <p:txBody>
          <a:bodyPr>
            <a:spAutoFit/>
          </a:bodyPr>
          <a:lstStyle/>
          <a:p>
            <a:pPr algn="ctr">
              <a:defRPr/>
            </a:pPr>
            <a:r>
              <a:rPr lang="en-US" sz="2400" b="1" dirty="0" smtClean="0">
                <a:effectLst>
                  <a:outerShdw blurRad="38100" dist="38100" dir="2700000" algn="tl">
                    <a:srgbClr val="000000">
                      <a:alpha val="43137"/>
                    </a:srgbClr>
                  </a:outerShdw>
                </a:effectLst>
                <a:latin typeface="Calibri" pitchFamily="34" charset="0"/>
                <a:cs typeface="Calibri" pitchFamily="34" charset="0"/>
              </a:rPr>
              <a:t>PB Sports Transportation </a:t>
            </a:r>
            <a:r>
              <a:rPr lang="en-US" sz="2400" b="1" dirty="0">
                <a:effectLst>
                  <a:outerShdw blurRad="38100" dist="38100" dir="2700000" algn="tl">
                    <a:srgbClr val="000000">
                      <a:alpha val="43137"/>
                    </a:srgbClr>
                  </a:outerShdw>
                </a:effectLst>
                <a:latin typeface="Calibri" pitchFamily="34" charset="0"/>
                <a:cs typeface="Calibri" pitchFamily="34" charset="0"/>
              </a:rPr>
              <a:t>Planning and Traffic Engineering</a:t>
            </a:r>
          </a:p>
          <a:p>
            <a:pPr>
              <a:defRPr/>
            </a:pPr>
            <a:endParaRPr lang="en-US" sz="2400" dirty="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Parsons Brinckerhoff</a:t>
            </a:r>
            <a:endParaRPr lang="en-US" dirty="0"/>
          </a:p>
        </p:txBody>
      </p:sp>
      <p:sp>
        <p:nvSpPr>
          <p:cNvPr id="12" name="Text Box 4"/>
          <p:cNvSpPr txBox="1">
            <a:spLocks noChangeArrowheads="1"/>
          </p:cNvSpPr>
          <p:nvPr/>
        </p:nvSpPr>
        <p:spPr bwMode="auto">
          <a:xfrm>
            <a:off x="609600" y="1558290"/>
            <a:ext cx="5250834" cy="5909310"/>
          </a:xfrm>
          <a:prstGeom prst="rect">
            <a:avLst/>
          </a:prstGeom>
          <a:noFill/>
          <a:ln w="9525">
            <a:noFill/>
            <a:miter lim="800000"/>
            <a:headEnd/>
            <a:tailEnd/>
          </a:ln>
        </p:spPr>
        <p:txBody>
          <a:bodyPr wrap="square">
            <a:spAutoFit/>
          </a:bodyPr>
          <a:lstStyle/>
          <a:p>
            <a:pPr>
              <a:buFontTx/>
              <a:buChar char="•"/>
              <a:defRPr/>
            </a:pPr>
            <a:r>
              <a:rPr lang="en-US" sz="1400" b="1" dirty="0">
                <a:solidFill>
                  <a:schemeClr val="tx2">
                    <a:lumMod val="50000"/>
                  </a:schemeClr>
                </a:solidFill>
                <a:latin typeface="Calibri" pitchFamily="34" charset="0"/>
                <a:cs typeface="Calibri" pitchFamily="34" charset="0"/>
              </a:rPr>
              <a:t>Colorado State Univ – </a:t>
            </a:r>
            <a:r>
              <a:rPr lang="en-US" sz="1400" b="1" dirty="0" smtClean="0">
                <a:solidFill>
                  <a:schemeClr val="tx2">
                    <a:lumMod val="50000"/>
                  </a:schemeClr>
                </a:solidFill>
                <a:latin typeface="Calibri" pitchFamily="34" charset="0"/>
                <a:cs typeface="Calibri" pitchFamily="34" charset="0"/>
              </a:rPr>
              <a:t>Hughes Stadium</a:t>
            </a:r>
            <a:endParaRPr lang="en-US" sz="1400" b="1" dirty="0">
              <a:solidFill>
                <a:schemeClr val="tx2">
                  <a:lumMod val="50000"/>
                </a:schemeClr>
              </a:solidFill>
              <a:latin typeface="Calibri" pitchFamily="34" charset="0"/>
              <a:cs typeface="Calibri" pitchFamily="34" charset="0"/>
            </a:endParaRPr>
          </a:p>
          <a:p>
            <a:pPr>
              <a:buFontTx/>
              <a:buChar char="•"/>
              <a:defRPr/>
            </a:pPr>
            <a:r>
              <a:rPr lang="en-US" sz="1400" b="1" dirty="0" smtClean="0">
                <a:solidFill>
                  <a:schemeClr val="tx2">
                    <a:lumMod val="50000"/>
                  </a:schemeClr>
                </a:solidFill>
                <a:latin typeface="Calibri" pitchFamily="34" charset="0"/>
                <a:cs typeface="Calibri" pitchFamily="34" charset="0"/>
              </a:rPr>
              <a:t>Baylor University Site Selection</a:t>
            </a:r>
          </a:p>
          <a:p>
            <a:pPr>
              <a:buFontTx/>
              <a:buChar char="•"/>
              <a:defRPr/>
            </a:pPr>
            <a:r>
              <a:rPr lang="en-US" sz="1400" b="1" dirty="0" smtClean="0">
                <a:solidFill>
                  <a:schemeClr val="tx2">
                    <a:lumMod val="50000"/>
                  </a:schemeClr>
                </a:solidFill>
                <a:latin typeface="Calibri" pitchFamily="34" charset="0"/>
                <a:cs typeface="Calibri" pitchFamily="34" charset="0"/>
              </a:rPr>
              <a:t>Vanderbilt University – Parking Master Plan</a:t>
            </a:r>
          </a:p>
          <a:p>
            <a:pPr>
              <a:buFontTx/>
              <a:buChar char="•"/>
              <a:defRPr/>
            </a:pPr>
            <a:r>
              <a:rPr lang="en-US" sz="1400" b="1" dirty="0" smtClean="0">
                <a:solidFill>
                  <a:schemeClr val="tx2">
                    <a:lumMod val="50000"/>
                  </a:schemeClr>
                </a:solidFill>
                <a:latin typeface="Calibri" pitchFamily="34" charset="0"/>
                <a:cs typeface="Calibri" pitchFamily="34" charset="0"/>
              </a:rPr>
              <a:t>Univ </a:t>
            </a:r>
            <a:r>
              <a:rPr lang="en-US" sz="1400" b="1" dirty="0">
                <a:solidFill>
                  <a:schemeClr val="tx2">
                    <a:lumMod val="50000"/>
                  </a:schemeClr>
                </a:solidFill>
                <a:latin typeface="Calibri" pitchFamily="34" charset="0"/>
                <a:cs typeface="Calibri" pitchFamily="34" charset="0"/>
              </a:rPr>
              <a:t>of Louisville – Papa </a:t>
            </a:r>
            <a:r>
              <a:rPr lang="en-US" sz="1400" b="1" dirty="0" smtClean="0">
                <a:solidFill>
                  <a:schemeClr val="tx2">
                    <a:lumMod val="50000"/>
                  </a:schemeClr>
                </a:solidFill>
                <a:latin typeface="Calibri" pitchFamily="34" charset="0"/>
                <a:cs typeface="Calibri" pitchFamily="34" charset="0"/>
              </a:rPr>
              <a:t>Johns </a:t>
            </a:r>
            <a:r>
              <a:rPr lang="en-US" sz="1400" b="1" dirty="0">
                <a:solidFill>
                  <a:schemeClr val="tx2">
                    <a:lumMod val="50000"/>
                  </a:schemeClr>
                </a:solidFill>
                <a:latin typeface="Calibri" pitchFamily="34" charset="0"/>
                <a:cs typeface="Calibri" pitchFamily="34" charset="0"/>
              </a:rPr>
              <a:t>Stadium</a:t>
            </a:r>
          </a:p>
          <a:p>
            <a:pPr>
              <a:buFontTx/>
              <a:buChar char="•"/>
              <a:defRPr/>
            </a:pPr>
            <a:r>
              <a:rPr lang="en-US" sz="1400" b="1" dirty="0">
                <a:solidFill>
                  <a:schemeClr val="tx2">
                    <a:lumMod val="50000"/>
                  </a:schemeClr>
                </a:solidFill>
                <a:latin typeface="Calibri" pitchFamily="34" charset="0"/>
                <a:cs typeface="Calibri" pitchFamily="34" charset="0"/>
              </a:rPr>
              <a:t>Ohio </a:t>
            </a:r>
            <a:r>
              <a:rPr lang="en-US" sz="1400" b="1" dirty="0" smtClean="0">
                <a:solidFill>
                  <a:schemeClr val="tx2">
                    <a:lumMod val="50000"/>
                  </a:schemeClr>
                </a:solidFill>
                <a:latin typeface="Calibri" pitchFamily="34" charset="0"/>
                <a:cs typeface="Calibri" pitchFamily="34" charset="0"/>
              </a:rPr>
              <a:t>State MP </a:t>
            </a:r>
            <a:r>
              <a:rPr lang="en-US" sz="1400" b="1" dirty="0">
                <a:solidFill>
                  <a:schemeClr val="tx2">
                    <a:lumMod val="50000"/>
                  </a:schemeClr>
                </a:solidFill>
                <a:latin typeface="Calibri" pitchFamily="34" charset="0"/>
                <a:cs typeface="Calibri" pitchFamily="34" charset="0"/>
              </a:rPr>
              <a:t>- Value City Arena</a:t>
            </a:r>
          </a:p>
          <a:p>
            <a:pPr>
              <a:buFontTx/>
              <a:buChar char="•"/>
              <a:defRPr/>
            </a:pPr>
            <a:r>
              <a:rPr lang="en-US" sz="1400" b="1" dirty="0">
                <a:solidFill>
                  <a:schemeClr val="tx2">
                    <a:lumMod val="50000"/>
                  </a:schemeClr>
                </a:solidFill>
                <a:latin typeface="Calibri" pitchFamily="34" charset="0"/>
                <a:cs typeface="Calibri" pitchFamily="34" charset="0"/>
              </a:rPr>
              <a:t>Univ of Minnesota </a:t>
            </a:r>
            <a:r>
              <a:rPr lang="en-US" sz="1400" b="1" dirty="0" smtClean="0">
                <a:solidFill>
                  <a:schemeClr val="tx2">
                    <a:lumMod val="50000"/>
                  </a:schemeClr>
                </a:solidFill>
                <a:latin typeface="Calibri" pitchFamily="34" charset="0"/>
                <a:cs typeface="Calibri" pitchFamily="34" charset="0"/>
              </a:rPr>
              <a:t>– New </a:t>
            </a:r>
            <a:r>
              <a:rPr lang="en-US" sz="1400" b="1" dirty="0">
                <a:solidFill>
                  <a:schemeClr val="tx2">
                    <a:lumMod val="50000"/>
                  </a:schemeClr>
                </a:solidFill>
                <a:latin typeface="Calibri" pitchFamily="34" charset="0"/>
                <a:cs typeface="Calibri" pitchFamily="34" charset="0"/>
              </a:rPr>
              <a:t>Stadium</a:t>
            </a:r>
            <a:endParaRPr lang="en-US" sz="1400" b="1" dirty="0" smtClean="0">
              <a:solidFill>
                <a:schemeClr val="tx2">
                  <a:lumMod val="50000"/>
                </a:schemeClr>
              </a:solidFill>
              <a:latin typeface="Calibri" pitchFamily="34" charset="0"/>
              <a:cs typeface="Calibri" pitchFamily="34" charset="0"/>
            </a:endParaRPr>
          </a:p>
          <a:p>
            <a:pPr>
              <a:buFontTx/>
              <a:buChar char="•"/>
              <a:defRPr/>
            </a:pPr>
            <a:endParaRPr lang="en-US" sz="1400" b="1" dirty="0" smtClean="0">
              <a:solidFill>
                <a:schemeClr val="tx2">
                  <a:lumMod val="50000"/>
                </a:schemeClr>
              </a:solidFill>
              <a:latin typeface="Calibri" pitchFamily="34" charset="0"/>
              <a:cs typeface="Calibri" pitchFamily="34" charset="0"/>
            </a:endParaRPr>
          </a:p>
          <a:p>
            <a:pPr>
              <a:buFontTx/>
              <a:buChar char="•"/>
              <a:defRPr/>
            </a:pPr>
            <a:r>
              <a:rPr lang="en-US" sz="1400" b="1" dirty="0" smtClean="0">
                <a:solidFill>
                  <a:schemeClr val="tx2">
                    <a:lumMod val="50000"/>
                  </a:schemeClr>
                </a:solidFill>
                <a:latin typeface="Calibri" pitchFamily="34" charset="0"/>
                <a:cs typeface="Calibri" pitchFamily="34" charset="0"/>
              </a:rPr>
              <a:t>Super Bowl XL Detroit </a:t>
            </a:r>
          </a:p>
          <a:p>
            <a:pPr>
              <a:buFontTx/>
              <a:buChar char="•"/>
              <a:defRPr/>
            </a:pPr>
            <a:r>
              <a:rPr lang="en-US" sz="1400" b="1" dirty="0">
                <a:solidFill>
                  <a:schemeClr val="tx2">
                    <a:lumMod val="50000"/>
                  </a:schemeClr>
                </a:solidFill>
                <a:latin typeface="Calibri" pitchFamily="34" charset="0"/>
                <a:cs typeface="Calibri" pitchFamily="34" charset="0"/>
              </a:rPr>
              <a:t>Dallas Cowboys 2009 New Stadium</a:t>
            </a:r>
          </a:p>
          <a:p>
            <a:pPr>
              <a:buFontTx/>
              <a:buChar char="•"/>
              <a:defRPr/>
            </a:pPr>
            <a:r>
              <a:rPr lang="en-US" sz="1400" b="1" dirty="0">
                <a:solidFill>
                  <a:schemeClr val="tx2">
                    <a:lumMod val="50000"/>
                  </a:schemeClr>
                </a:solidFill>
                <a:latin typeface="Calibri" pitchFamily="34" charset="0"/>
                <a:cs typeface="Calibri" pitchFamily="34" charset="0"/>
              </a:rPr>
              <a:t>Vikings Site Selection- 2011-12</a:t>
            </a:r>
          </a:p>
          <a:p>
            <a:pPr>
              <a:buFontTx/>
              <a:buChar char="•"/>
              <a:defRPr/>
            </a:pPr>
            <a:r>
              <a:rPr lang="en-US" sz="1400" b="1" dirty="0">
                <a:solidFill>
                  <a:schemeClr val="tx2">
                    <a:lumMod val="50000"/>
                  </a:schemeClr>
                </a:solidFill>
                <a:latin typeface="Calibri" pitchFamily="34" charset="0"/>
                <a:cs typeface="Calibri" pitchFamily="34" charset="0"/>
              </a:rPr>
              <a:t>Gillette Stadium – NE Patriots</a:t>
            </a:r>
          </a:p>
          <a:p>
            <a:pPr>
              <a:buFontTx/>
              <a:buChar char="•"/>
              <a:defRPr/>
            </a:pPr>
            <a:r>
              <a:rPr lang="en-US" sz="1400" b="1" dirty="0" smtClean="0">
                <a:solidFill>
                  <a:schemeClr val="tx2">
                    <a:lumMod val="50000"/>
                  </a:schemeClr>
                </a:solidFill>
                <a:latin typeface="Calibri" pitchFamily="34" charset="0"/>
                <a:cs typeface="Calibri" pitchFamily="34" charset="0"/>
              </a:rPr>
              <a:t>Dolphin Stadium - Super Bowl MP</a:t>
            </a:r>
          </a:p>
          <a:p>
            <a:pPr>
              <a:buFontTx/>
              <a:buChar char="•"/>
              <a:defRPr/>
            </a:pPr>
            <a:r>
              <a:rPr lang="en-US" sz="1400" b="1" dirty="0" smtClean="0">
                <a:solidFill>
                  <a:schemeClr val="tx2">
                    <a:lumMod val="50000"/>
                  </a:schemeClr>
                </a:solidFill>
                <a:latin typeface="Calibri" pitchFamily="34" charset="0"/>
                <a:cs typeface="Calibri" pitchFamily="34" charset="0"/>
              </a:rPr>
              <a:t>Seattle Seahawks – Qwest Field </a:t>
            </a:r>
          </a:p>
          <a:p>
            <a:pPr>
              <a:buFontTx/>
              <a:buChar char="•"/>
              <a:defRPr/>
            </a:pPr>
            <a:r>
              <a:rPr lang="en-US" sz="1400" b="1" dirty="0" smtClean="0">
                <a:solidFill>
                  <a:schemeClr val="tx2">
                    <a:lumMod val="50000"/>
                  </a:schemeClr>
                </a:solidFill>
                <a:latin typeface="Calibri" pitchFamily="34" charset="0"/>
                <a:cs typeface="Calibri" pitchFamily="34" charset="0"/>
              </a:rPr>
              <a:t>New Orleans Saints – New Stadium</a:t>
            </a:r>
          </a:p>
          <a:p>
            <a:pPr>
              <a:buFontTx/>
              <a:buChar char="•"/>
              <a:defRPr/>
            </a:pPr>
            <a:r>
              <a:rPr lang="en-US" sz="1400" b="1" dirty="0" smtClean="0">
                <a:solidFill>
                  <a:schemeClr val="tx2">
                    <a:lumMod val="50000"/>
                  </a:schemeClr>
                </a:solidFill>
                <a:latin typeface="Calibri" pitchFamily="34" charset="0"/>
                <a:cs typeface="Calibri" pitchFamily="34" charset="0"/>
              </a:rPr>
              <a:t>Pittsburgh Steelers – Heinz Field</a:t>
            </a:r>
          </a:p>
          <a:p>
            <a:pPr>
              <a:buFontTx/>
              <a:buChar char="•"/>
              <a:defRPr/>
            </a:pPr>
            <a:r>
              <a:rPr lang="en-US" sz="1400" b="1" dirty="0" smtClean="0">
                <a:solidFill>
                  <a:schemeClr val="tx2">
                    <a:lumMod val="50000"/>
                  </a:schemeClr>
                </a:solidFill>
                <a:latin typeface="Calibri" pitchFamily="34" charset="0"/>
                <a:cs typeface="Calibri" pitchFamily="34" charset="0"/>
              </a:rPr>
              <a:t>Cincinnati Bengals  - Brown Stadium</a:t>
            </a:r>
          </a:p>
          <a:p>
            <a:pPr>
              <a:buFontTx/>
              <a:buChar char="•"/>
              <a:defRPr/>
            </a:pPr>
            <a:r>
              <a:rPr lang="en-US" sz="1400" b="1" dirty="0" smtClean="0">
                <a:solidFill>
                  <a:schemeClr val="tx2">
                    <a:lumMod val="50000"/>
                  </a:schemeClr>
                </a:solidFill>
                <a:latin typeface="Calibri" pitchFamily="34" charset="0"/>
                <a:cs typeface="Calibri" pitchFamily="34" charset="0"/>
              </a:rPr>
              <a:t>Truman Center – Chiefs and Royals</a:t>
            </a:r>
          </a:p>
          <a:p>
            <a:pPr>
              <a:buFontTx/>
              <a:buChar char="•"/>
              <a:defRPr/>
            </a:pPr>
            <a:r>
              <a:rPr lang="en-US" sz="1400" b="1" dirty="0" smtClean="0">
                <a:solidFill>
                  <a:schemeClr val="tx2">
                    <a:lumMod val="50000"/>
                  </a:schemeClr>
                </a:solidFill>
                <a:latin typeface="Calibri" pitchFamily="34" charset="0"/>
                <a:cs typeface="Calibri" pitchFamily="34" charset="0"/>
              </a:rPr>
              <a:t>Cleveland Browns – Browns Stadium</a:t>
            </a:r>
          </a:p>
          <a:p>
            <a:pPr>
              <a:defRPr/>
            </a:pPr>
            <a:endParaRPr lang="en-US" sz="1400" b="1" dirty="0" smtClean="0">
              <a:solidFill>
                <a:schemeClr val="tx2">
                  <a:lumMod val="50000"/>
                </a:schemeClr>
              </a:solidFill>
              <a:latin typeface="Calibri" pitchFamily="34" charset="0"/>
              <a:cs typeface="Calibri" pitchFamily="34" charset="0"/>
            </a:endParaRPr>
          </a:p>
          <a:p>
            <a:pPr>
              <a:buFontTx/>
              <a:buChar char="•"/>
              <a:defRPr/>
            </a:pPr>
            <a:r>
              <a:rPr lang="en-US" sz="1400" b="1" dirty="0" smtClean="0">
                <a:solidFill>
                  <a:schemeClr val="tx2">
                    <a:lumMod val="50000"/>
                  </a:schemeClr>
                </a:solidFill>
                <a:latin typeface="Calibri" pitchFamily="34" charset="0"/>
                <a:cs typeface="Calibri" pitchFamily="34" charset="0"/>
              </a:rPr>
              <a:t>Charlotte Bobcats  - Bobcat’s Arena </a:t>
            </a:r>
          </a:p>
          <a:p>
            <a:pPr>
              <a:buFontTx/>
              <a:buChar char="•"/>
              <a:defRPr/>
            </a:pPr>
            <a:r>
              <a:rPr lang="en-US" sz="1400" b="1" dirty="0" smtClean="0">
                <a:latin typeface="Calibri" pitchFamily="34" charset="0"/>
                <a:cs typeface="Calibri" pitchFamily="34" charset="0"/>
              </a:rPr>
              <a:t>Disneyland   Anaheim Theme Park, CA</a:t>
            </a:r>
          </a:p>
          <a:p>
            <a:pPr>
              <a:buFontTx/>
              <a:buChar char="•"/>
              <a:defRPr/>
            </a:pPr>
            <a:r>
              <a:rPr lang="en-US" sz="1400" b="1" dirty="0" smtClean="0">
                <a:solidFill>
                  <a:schemeClr val="tx2">
                    <a:lumMod val="50000"/>
                  </a:schemeClr>
                </a:solidFill>
                <a:latin typeface="Calibri" pitchFamily="34" charset="0"/>
                <a:cs typeface="Calibri" pitchFamily="34" charset="0"/>
              </a:rPr>
              <a:t>USTA – US Open Tennis Tournament  </a:t>
            </a:r>
          </a:p>
          <a:p>
            <a:pPr>
              <a:buFontTx/>
              <a:buChar char="•"/>
              <a:defRPr/>
            </a:pPr>
            <a:r>
              <a:rPr lang="en-US" sz="1400" b="1" dirty="0" smtClean="0">
                <a:latin typeface="Calibri" pitchFamily="34" charset="0"/>
                <a:cs typeface="Calibri" pitchFamily="34" charset="0"/>
              </a:rPr>
              <a:t>Rock ‘n Roll Hall of Fame</a:t>
            </a:r>
          </a:p>
          <a:p>
            <a:pPr>
              <a:buFontTx/>
              <a:buChar char="•"/>
              <a:defRPr/>
            </a:pPr>
            <a:r>
              <a:rPr lang="en-US" sz="1400" b="1" dirty="0" smtClean="0">
                <a:latin typeface="Calibri" pitchFamily="34" charset="0"/>
                <a:cs typeface="Calibri" pitchFamily="34" charset="0"/>
              </a:rPr>
              <a:t>Dubai F-1 </a:t>
            </a:r>
            <a:r>
              <a:rPr lang="en-US" sz="1400" b="1" dirty="0" err="1" smtClean="0">
                <a:latin typeface="Calibri" pitchFamily="34" charset="0"/>
                <a:cs typeface="Calibri" pitchFamily="34" charset="0"/>
              </a:rPr>
              <a:t>AutoDrome</a:t>
            </a:r>
            <a:r>
              <a:rPr lang="en-US" sz="1400" b="1" dirty="0" smtClean="0">
                <a:latin typeface="Calibri" pitchFamily="34" charset="0"/>
                <a:cs typeface="Calibri" pitchFamily="34" charset="0"/>
              </a:rPr>
              <a:t> Dubai, UAE</a:t>
            </a:r>
          </a:p>
          <a:p>
            <a:pPr>
              <a:buFontTx/>
              <a:buChar char="•"/>
              <a:defRPr/>
            </a:pPr>
            <a:endParaRPr lang="en-US" sz="1400" b="1" dirty="0" smtClean="0">
              <a:latin typeface="Calibri" pitchFamily="34" charset="0"/>
              <a:cs typeface="Calibri" pitchFamily="34" charset="0"/>
            </a:endParaRPr>
          </a:p>
          <a:p>
            <a:pPr>
              <a:buFontTx/>
              <a:buChar char="•"/>
              <a:defRPr/>
            </a:pPr>
            <a:endParaRPr lang="en-US" sz="1400" dirty="0">
              <a:solidFill>
                <a:srgbClr val="0000CC"/>
              </a:solidFill>
              <a:effectLst>
                <a:outerShdw blurRad="38100" dist="38100" dir="2700000" algn="tl">
                  <a:srgbClr val="000000">
                    <a:alpha val="43137"/>
                  </a:srgbClr>
                </a:outerShdw>
              </a:effectLst>
              <a:latin typeface="Calibri" pitchFamily="34" charset="0"/>
              <a:cs typeface="Calibri" pitchFamily="34" charset="0"/>
            </a:endParaRPr>
          </a:p>
          <a:p>
            <a:pPr>
              <a:buFontTx/>
              <a:buChar char="•"/>
              <a:defRPr/>
            </a:pPr>
            <a:endParaRPr lang="en-US" sz="1400" dirty="0">
              <a:solidFill>
                <a:schemeClr val="accent2"/>
              </a:solidFill>
              <a:latin typeface="Calibri" pitchFamily="34" charset="0"/>
              <a:cs typeface="Calibri" pitchFamily="34" charset="0"/>
            </a:endParaRPr>
          </a:p>
        </p:txBody>
      </p:sp>
      <p:sp>
        <p:nvSpPr>
          <p:cNvPr id="13" name="Text Box 5"/>
          <p:cNvSpPr txBox="1">
            <a:spLocks noChangeArrowheads="1"/>
          </p:cNvSpPr>
          <p:nvPr/>
        </p:nvSpPr>
        <p:spPr bwMode="auto">
          <a:xfrm>
            <a:off x="5105400" y="1558290"/>
            <a:ext cx="3886200" cy="3970318"/>
          </a:xfrm>
          <a:prstGeom prst="rect">
            <a:avLst/>
          </a:prstGeom>
          <a:noFill/>
          <a:ln w="9525">
            <a:noFill/>
            <a:miter lim="800000"/>
            <a:headEnd/>
            <a:tailEnd/>
          </a:ln>
        </p:spPr>
        <p:txBody>
          <a:bodyPr>
            <a:spAutoFit/>
          </a:bodyPr>
          <a:lstStyle/>
          <a:p>
            <a:pPr>
              <a:buFontTx/>
              <a:buChar char="•"/>
              <a:defRPr/>
            </a:pPr>
            <a:r>
              <a:rPr lang="en-US" sz="1400" b="1" dirty="0" smtClean="0">
                <a:solidFill>
                  <a:schemeClr val="tx2">
                    <a:lumMod val="50000"/>
                  </a:schemeClr>
                </a:solidFill>
                <a:latin typeface="Calibri" pitchFamily="34" charset="0"/>
                <a:cs typeface="Calibri" pitchFamily="34" charset="0"/>
              </a:rPr>
              <a:t>Univ of Pittsburgh - Heinz Field Pitts, PA</a:t>
            </a:r>
          </a:p>
          <a:p>
            <a:pPr>
              <a:buFontTx/>
              <a:buChar char="•"/>
              <a:defRPr/>
            </a:pPr>
            <a:r>
              <a:rPr lang="en-US" sz="1400" b="1" dirty="0" smtClean="0">
                <a:solidFill>
                  <a:schemeClr val="tx2">
                    <a:lumMod val="50000"/>
                  </a:schemeClr>
                </a:solidFill>
                <a:latin typeface="Calibri" pitchFamily="34" charset="0"/>
                <a:cs typeface="Calibri" pitchFamily="34" charset="0"/>
              </a:rPr>
              <a:t>Montclair State University MP, New Jersey: </a:t>
            </a:r>
            <a:endParaRPr lang="en-US" sz="1400" b="1" dirty="0" smtClean="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a:p>
            <a:pPr>
              <a:buFontTx/>
              <a:buChar char="•"/>
              <a:defRPr/>
            </a:pPr>
            <a:r>
              <a:rPr lang="en-US" sz="1400" b="1" dirty="0" smtClean="0">
                <a:solidFill>
                  <a:schemeClr val="tx2">
                    <a:lumMod val="50000"/>
                  </a:schemeClr>
                </a:solidFill>
                <a:latin typeface="Calibri" pitchFamily="34" charset="0"/>
                <a:cs typeface="Calibri" pitchFamily="34" charset="0"/>
              </a:rPr>
              <a:t>Ohio State Parking Garage Assessment</a:t>
            </a:r>
          </a:p>
          <a:p>
            <a:pPr>
              <a:buFontTx/>
              <a:buChar char="•"/>
              <a:defRPr/>
            </a:pPr>
            <a:r>
              <a:rPr lang="en-US" sz="1400" b="1" dirty="0" smtClean="0">
                <a:solidFill>
                  <a:schemeClr val="tx2">
                    <a:lumMod val="50000"/>
                  </a:schemeClr>
                </a:solidFill>
                <a:latin typeface="Calibri" pitchFamily="34" charset="0"/>
                <a:cs typeface="Calibri" pitchFamily="34" charset="0"/>
              </a:rPr>
              <a:t>Westfield St. Field House, Westfield, MA</a:t>
            </a:r>
          </a:p>
          <a:p>
            <a:pPr>
              <a:buFontTx/>
              <a:buChar char="•"/>
              <a:defRPr/>
            </a:pPr>
            <a:r>
              <a:rPr lang="en-US" sz="1400" b="1" dirty="0" smtClean="0">
                <a:solidFill>
                  <a:schemeClr val="tx2">
                    <a:lumMod val="50000"/>
                  </a:schemeClr>
                </a:solidFill>
                <a:latin typeface="Calibri" pitchFamily="34" charset="0"/>
                <a:cs typeface="Calibri" pitchFamily="34" charset="0"/>
              </a:rPr>
              <a:t>MIT Construction Mitigation Services</a:t>
            </a:r>
          </a:p>
          <a:p>
            <a:pPr>
              <a:buFontTx/>
              <a:buChar char="•"/>
              <a:defRPr/>
            </a:pPr>
            <a:endParaRPr lang="en-US" sz="1400" b="1" dirty="0" smtClean="0">
              <a:solidFill>
                <a:schemeClr val="tx2">
                  <a:lumMod val="50000"/>
                </a:schemeClr>
              </a:solidFill>
              <a:latin typeface="Calibri" pitchFamily="34" charset="0"/>
              <a:cs typeface="Calibri" pitchFamily="34" charset="0"/>
            </a:endParaRPr>
          </a:p>
          <a:p>
            <a:pPr>
              <a:buFontTx/>
              <a:buChar char="•"/>
              <a:defRPr/>
            </a:pPr>
            <a:r>
              <a:rPr lang="en-US" sz="1400" b="1" dirty="0" smtClean="0">
                <a:solidFill>
                  <a:schemeClr val="tx2">
                    <a:lumMod val="50000"/>
                  </a:schemeClr>
                </a:solidFill>
                <a:latin typeface="Calibri" pitchFamily="34" charset="0"/>
                <a:cs typeface="Calibri" pitchFamily="34" charset="0"/>
              </a:rPr>
              <a:t>MLB – Site Selection Study 2009-10</a:t>
            </a:r>
          </a:p>
          <a:p>
            <a:pPr>
              <a:buFontTx/>
              <a:buChar char="•"/>
              <a:defRPr/>
            </a:pPr>
            <a:r>
              <a:rPr lang="en-US" sz="1400" b="1" dirty="0" smtClean="0">
                <a:solidFill>
                  <a:schemeClr val="tx2">
                    <a:lumMod val="50000"/>
                  </a:schemeClr>
                </a:solidFill>
                <a:latin typeface="Calibri" pitchFamily="34" charset="0"/>
                <a:cs typeface="Calibri" pitchFamily="34" charset="0"/>
              </a:rPr>
              <a:t>Cincinnati Reds – Great America Ballpark</a:t>
            </a:r>
          </a:p>
          <a:p>
            <a:pPr>
              <a:buFont typeface="Arial" pitchFamily="34" charset="0"/>
              <a:buChar char="•"/>
              <a:defRPr/>
            </a:pPr>
            <a:r>
              <a:rPr lang="en-US" sz="1400" b="1" dirty="0" smtClean="0">
                <a:solidFill>
                  <a:schemeClr val="tx2">
                    <a:lumMod val="50000"/>
                  </a:schemeClr>
                </a:solidFill>
                <a:latin typeface="Calibri" pitchFamily="34" charset="0"/>
                <a:cs typeface="Calibri" pitchFamily="34" charset="0"/>
              </a:rPr>
              <a:t>New Jersey Nets - New Arena</a:t>
            </a:r>
          </a:p>
          <a:p>
            <a:pPr>
              <a:buFontTx/>
              <a:buChar char="•"/>
              <a:defRPr/>
            </a:pPr>
            <a:r>
              <a:rPr lang="en-US" sz="1400" b="1" dirty="0" smtClean="0">
                <a:solidFill>
                  <a:schemeClr val="tx2">
                    <a:lumMod val="50000"/>
                  </a:schemeClr>
                </a:solidFill>
                <a:latin typeface="Calibri" pitchFamily="34" charset="0"/>
                <a:cs typeface="Calibri" pitchFamily="34" charset="0"/>
              </a:rPr>
              <a:t>Cleveland </a:t>
            </a:r>
            <a:r>
              <a:rPr lang="en-US" sz="1400" b="1" dirty="0">
                <a:solidFill>
                  <a:schemeClr val="tx2">
                    <a:lumMod val="50000"/>
                  </a:schemeClr>
                </a:solidFill>
                <a:latin typeface="Calibri" pitchFamily="34" charset="0"/>
                <a:cs typeface="Calibri" pitchFamily="34" charset="0"/>
              </a:rPr>
              <a:t>Indians – Jacob’s Field</a:t>
            </a:r>
          </a:p>
          <a:p>
            <a:pPr>
              <a:buFontTx/>
              <a:buChar char="•"/>
              <a:defRPr/>
            </a:pPr>
            <a:r>
              <a:rPr lang="en-US" sz="1400" b="1" dirty="0" smtClean="0">
                <a:solidFill>
                  <a:schemeClr val="tx2">
                    <a:lumMod val="50000"/>
                  </a:schemeClr>
                </a:solidFill>
                <a:latin typeface="Calibri" pitchFamily="34" charset="0"/>
                <a:cs typeface="Calibri" pitchFamily="34" charset="0"/>
              </a:rPr>
              <a:t>Pittsburgh Pirates – PNC Park</a:t>
            </a:r>
          </a:p>
          <a:p>
            <a:pPr>
              <a:buFontTx/>
              <a:buChar char="•"/>
              <a:defRPr/>
            </a:pPr>
            <a:r>
              <a:rPr lang="en-US" sz="1400" b="1" dirty="0" smtClean="0">
                <a:solidFill>
                  <a:schemeClr val="tx2">
                    <a:lumMod val="50000"/>
                  </a:schemeClr>
                </a:solidFill>
                <a:latin typeface="Calibri" pitchFamily="34" charset="0"/>
                <a:cs typeface="Calibri" pitchFamily="34" charset="0"/>
              </a:rPr>
              <a:t>Seattle </a:t>
            </a:r>
            <a:r>
              <a:rPr lang="en-US" sz="1400" b="1" dirty="0">
                <a:solidFill>
                  <a:schemeClr val="tx2">
                    <a:lumMod val="50000"/>
                  </a:schemeClr>
                </a:solidFill>
                <a:latin typeface="Calibri" pitchFamily="34" charset="0"/>
                <a:cs typeface="Calibri" pitchFamily="34" charset="0"/>
              </a:rPr>
              <a:t>Mariners – Safeco Park</a:t>
            </a:r>
          </a:p>
          <a:p>
            <a:pPr>
              <a:buFontTx/>
              <a:buChar char="•"/>
              <a:defRPr/>
            </a:pPr>
            <a:r>
              <a:rPr lang="en-US" sz="1400" b="1" dirty="0" smtClean="0">
                <a:solidFill>
                  <a:schemeClr val="tx2">
                    <a:lumMod val="50000"/>
                  </a:schemeClr>
                </a:solidFill>
                <a:latin typeface="Calibri" pitchFamily="34" charset="0"/>
                <a:cs typeface="Calibri" pitchFamily="34" charset="0"/>
              </a:rPr>
              <a:t>Oakland </a:t>
            </a:r>
            <a:r>
              <a:rPr lang="en-US" sz="1400" b="1" dirty="0">
                <a:solidFill>
                  <a:schemeClr val="tx2">
                    <a:lumMod val="50000"/>
                  </a:schemeClr>
                </a:solidFill>
                <a:latin typeface="Calibri" pitchFamily="34" charset="0"/>
                <a:cs typeface="Calibri" pitchFamily="34" charset="0"/>
              </a:rPr>
              <a:t>A’s – New Ballpark</a:t>
            </a:r>
          </a:p>
          <a:p>
            <a:pPr>
              <a:buFontTx/>
              <a:buChar char="•"/>
              <a:defRPr/>
            </a:pPr>
            <a:r>
              <a:rPr lang="en-US" sz="1400" b="1" dirty="0" smtClean="0">
                <a:solidFill>
                  <a:schemeClr val="tx2">
                    <a:lumMod val="50000"/>
                  </a:schemeClr>
                </a:solidFill>
                <a:latin typeface="Calibri" pitchFamily="34" charset="0"/>
                <a:cs typeface="Calibri" pitchFamily="34" charset="0"/>
              </a:rPr>
              <a:t>Washington  </a:t>
            </a:r>
            <a:r>
              <a:rPr lang="en-US" sz="1400" b="1" dirty="0">
                <a:solidFill>
                  <a:schemeClr val="tx2">
                    <a:lumMod val="50000"/>
                  </a:schemeClr>
                </a:solidFill>
                <a:latin typeface="Calibri" pitchFamily="34" charset="0"/>
                <a:cs typeface="Calibri" pitchFamily="34" charset="0"/>
              </a:rPr>
              <a:t>Nationals </a:t>
            </a:r>
            <a:r>
              <a:rPr lang="en-US" sz="1400" b="1" dirty="0" smtClean="0">
                <a:solidFill>
                  <a:schemeClr val="tx2">
                    <a:lumMod val="50000"/>
                  </a:schemeClr>
                </a:solidFill>
                <a:latin typeface="Calibri" pitchFamily="34" charset="0"/>
                <a:cs typeface="Calibri" pitchFamily="34" charset="0"/>
              </a:rPr>
              <a:t>– Transportation </a:t>
            </a:r>
          </a:p>
          <a:p>
            <a:pPr>
              <a:buFontTx/>
              <a:buChar char="•"/>
              <a:defRPr/>
            </a:pPr>
            <a:endParaRPr lang="en-US" sz="1400" dirty="0">
              <a:solidFill>
                <a:schemeClr val="tx2">
                  <a:lumMod val="50000"/>
                </a:schemeClr>
              </a:solidFill>
              <a:effectLst>
                <a:outerShdw blurRad="38100" dist="38100" dir="2700000" algn="tl">
                  <a:srgbClr val="000000">
                    <a:alpha val="43137"/>
                  </a:srgbClr>
                </a:outerShdw>
              </a:effectLst>
              <a:latin typeface="Calibri" pitchFamily="34" charset="0"/>
              <a:cs typeface="Calibri" pitchFamily="34" charset="0"/>
            </a:endParaRPr>
          </a:p>
          <a:p>
            <a:pPr>
              <a:buFontTx/>
              <a:buChar char="•"/>
              <a:defRPr/>
            </a:pPr>
            <a:endParaRPr lang="en-US" sz="1400" dirty="0" smtClean="0">
              <a:solidFill>
                <a:srgbClr val="0000CC"/>
              </a:solidFill>
              <a:effectLst>
                <a:outerShdw blurRad="38100" dist="38100" dir="2700000" algn="tl">
                  <a:srgbClr val="000000">
                    <a:alpha val="43137"/>
                  </a:srgbClr>
                </a:outerShdw>
              </a:effectLst>
              <a:latin typeface="Calibri" pitchFamily="34" charset="0"/>
              <a:cs typeface="Calibri" pitchFamily="34" charset="0"/>
            </a:endParaRPr>
          </a:p>
          <a:p>
            <a:pPr>
              <a:buFontTx/>
              <a:buChar char="•"/>
              <a:defRPr/>
            </a:pPr>
            <a:endParaRPr lang="en-US" sz="1400" dirty="0" smtClean="0">
              <a:solidFill>
                <a:srgbClr val="0000CC"/>
              </a:solidFill>
              <a:effectLst>
                <a:outerShdw blurRad="38100" dist="38100" dir="2700000" algn="tl">
                  <a:srgbClr val="000000">
                    <a:alpha val="43137"/>
                  </a:srgbClr>
                </a:outerShdw>
              </a:effectLst>
              <a:latin typeface="Calibri" pitchFamily="34" charset="0"/>
              <a:cs typeface="Calibri" pitchFamily="34" charset="0"/>
            </a:endParaRPr>
          </a:p>
          <a:p>
            <a:pPr>
              <a:buFontTx/>
              <a:buChar char="•"/>
              <a:defRPr/>
            </a:pPr>
            <a:endParaRPr lang="en-US" sz="1400" dirty="0">
              <a:solidFill>
                <a:srgbClr val="0000CC"/>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8610600" cy="5410200"/>
          </a:xfrm>
        </p:spPr>
        <p:txBody>
          <a:bodyPr/>
          <a:lstStyle/>
          <a:p>
            <a:r>
              <a:rPr lang="en-US" sz="2400" dirty="0" smtClean="0"/>
              <a:t>Stadium Projects in Urban Locations are Always Challenging </a:t>
            </a:r>
          </a:p>
          <a:p>
            <a:r>
              <a:rPr lang="en-US" sz="2400" dirty="0" smtClean="0"/>
              <a:t>Initial Assessment for 90 Day Feasibility Study </a:t>
            </a:r>
          </a:p>
          <a:p>
            <a:pPr lvl="1"/>
            <a:r>
              <a:rPr lang="en-US" sz="2000" dirty="0" smtClean="0"/>
              <a:t>High Level Evaluation to determine if there are any access and parking logistics that would create any fatal flaws</a:t>
            </a:r>
          </a:p>
          <a:p>
            <a:r>
              <a:rPr lang="en-US" sz="2400" dirty="0" smtClean="0"/>
              <a:t>Assessment based on collaboration with the following: </a:t>
            </a:r>
          </a:p>
          <a:p>
            <a:pPr lvl="1"/>
            <a:r>
              <a:rPr lang="en-US" sz="2000" dirty="0" smtClean="0"/>
              <a:t>CSU – Parking, Facilities Management, Athletics, University Architect</a:t>
            </a:r>
          </a:p>
          <a:p>
            <a:pPr lvl="1"/>
            <a:r>
              <a:rPr lang="en-US" sz="2000" dirty="0" smtClean="0"/>
              <a:t>City of Fort Collins - Traffic Operations, Parking Services, Transportation Budget Manager</a:t>
            </a:r>
          </a:p>
          <a:p>
            <a:pPr lvl="1"/>
            <a:r>
              <a:rPr lang="en-US" sz="2000" dirty="0" smtClean="0"/>
              <a:t>Colorado Department of Transportation (“CDOT”), Traffic Engineering Branch </a:t>
            </a:r>
          </a:p>
          <a:p>
            <a:pPr lvl="1"/>
            <a:r>
              <a:rPr lang="en-US" sz="2000" dirty="0" smtClean="0"/>
              <a:t>July 26 and July 30 Neighborhood Meetings</a:t>
            </a:r>
          </a:p>
          <a:p>
            <a:pPr>
              <a:buNone/>
            </a:pPr>
            <a:endParaRPr lang="en-US" sz="2000" dirty="0" smtClean="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p>
        </p:txBody>
      </p:sp>
      <p:sp>
        <p:nvSpPr>
          <p:cNvPr id="3" name="Content Placeholder 2"/>
          <p:cNvSpPr>
            <a:spLocks noGrp="1"/>
          </p:cNvSpPr>
          <p:nvPr>
            <p:ph idx="1"/>
          </p:nvPr>
        </p:nvSpPr>
        <p:spPr/>
        <p:txBody>
          <a:bodyPr/>
          <a:lstStyle/>
          <a:p>
            <a:r>
              <a:rPr lang="en-US" dirty="0" smtClean="0"/>
              <a:t>If Project Moves Forward:</a:t>
            </a:r>
          </a:p>
          <a:p>
            <a:pPr lvl="1"/>
            <a:r>
              <a:rPr lang="en-US" dirty="0" smtClean="0"/>
              <a:t>Develop Comprehensive Transportation Management Plan </a:t>
            </a:r>
          </a:p>
          <a:p>
            <a:pPr lvl="1"/>
            <a:r>
              <a:rPr lang="en-US" dirty="0" smtClean="0"/>
              <a:t>Define Parking Strategy in collaboration with CSU, City of Fort Collins, surrounding neighborhoods and Colorado Department of Transportation</a:t>
            </a:r>
          </a:p>
          <a:p>
            <a:pPr lvl="1"/>
            <a:r>
              <a:rPr lang="en-US" dirty="0" smtClean="0"/>
              <a:t>Continued Neighborhood Engagement specific to traffic, parking and circulation planning</a:t>
            </a:r>
          </a:p>
          <a:p>
            <a:endParaRPr lang="en-US"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98637"/>
            <a:ext cx="8305800" cy="4525963"/>
          </a:xfrm>
        </p:spPr>
        <p:txBody>
          <a:bodyPr/>
          <a:lstStyle/>
          <a:p>
            <a:pPr>
              <a:buNone/>
            </a:pPr>
            <a:r>
              <a:rPr lang="en-US" b="1" u="sng" dirty="0" smtClean="0">
                <a:effectLst>
                  <a:outerShdw blurRad="38100" dist="38100" dir="2700000" algn="tl">
                    <a:srgbClr val="000000">
                      <a:alpha val="43137"/>
                    </a:srgbClr>
                  </a:outerShdw>
                </a:effectLst>
              </a:rPr>
              <a:t>Key Questions for Assessment</a:t>
            </a:r>
          </a:p>
          <a:p>
            <a:r>
              <a:rPr lang="en-US" sz="2800" dirty="0" smtClean="0"/>
              <a:t>Does the roadway network have enough capacity to accommodate the traffic surges? </a:t>
            </a:r>
          </a:p>
          <a:p>
            <a:r>
              <a:rPr lang="en-US" sz="2800" dirty="0" smtClean="0"/>
              <a:t>Is there enough CSU Parking to accommodate the demand?</a:t>
            </a:r>
          </a:p>
          <a:p>
            <a:r>
              <a:rPr lang="en-US" sz="2800" dirty="0" smtClean="0"/>
              <a:t>Are there opportunities for Private Parking to reduce demands on CSU?</a:t>
            </a:r>
          </a:p>
          <a:p>
            <a:r>
              <a:rPr lang="en-US" sz="2800" dirty="0" smtClean="0"/>
              <a:t>Are there alternative modes of transportation to reduce traffic and parking demands?</a:t>
            </a:r>
          </a:p>
          <a:p>
            <a:pPr>
              <a:buNone/>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Traffic and Parking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76400"/>
            <a:ext cx="8534400" cy="4800600"/>
          </a:xfrm>
        </p:spPr>
        <p:txBody>
          <a:bodyPr/>
          <a:lstStyle/>
          <a:p>
            <a:pPr>
              <a:buNone/>
            </a:pPr>
            <a:r>
              <a:rPr lang="en-US" b="1" u="sng" dirty="0" smtClean="0">
                <a:effectLst>
                  <a:outerShdw blurRad="38100" dist="38100" dir="2700000" algn="tl">
                    <a:srgbClr val="000000">
                      <a:alpha val="43137"/>
                    </a:srgbClr>
                  </a:outerShdw>
                </a:effectLst>
              </a:rPr>
              <a:t>Existing Roadway Network</a:t>
            </a:r>
          </a:p>
          <a:p>
            <a:r>
              <a:rPr lang="en-US" sz="2800" dirty="0" smtClean="0"/>
              <a:t>Regional Access – 3 Primary Interchanges </a:t>
            </a:r>
          </a:p>
          <a:p>
            <a:r>
              <a:rPr lang="en-US" sz="2800" dirty="0" smtClean="0"/>
              <a:t>Primary Access – Mulberry, Prospect, Harmony</a:t>
            </a:r>
          </a:p>
          <a:p>
            <a:r>
              <a:rPr lang="en-US" sz="2800" dirty="0" smtClean="0"/>
              <a:t>Secondary Access – College and Shields</a:t>
            </a:r>
          </a:p>
          <a:p>
            <a:r>
              <a:rPr lang="en-US" sz="2800" dirty="0" smtClean="0"/>
              <a:t>New Traffic data cannot be taken due to current construction on Mason Street Corridor</a:t>
            </a:r>
          </a:p>
          <a:p>
            <a:r>
              <a:rPr lang="en-US" sz="2800" dirty="0" smtClean="0"/>
              <a:t>With operational enhancements, the existing roadway network capacity can accommodate On-Campus Stadium</a:t>
            </a:r>
          </a:p>
          <a:p>
            <a:pPr lvl="1">
              <a:buNone/>
            </a:pPr>
            <a:endParaRPr lang="en-US" sz="2400" dirty="0" smtClean="0"/>
          </a:p>
          <a:p>
            <a:pPr lvl="1"/>
            <a:endParaRPr lang="en-US" sz="2400" dirty="0" smtClean="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1896</TotalTime>
  <Words>1322</Words>
  <Application>Microsoft Office PowerPoint</Application>
  <PresentationFormat>On-screen Show (4:3)</PresentationFormat>
  <Paragraphs>262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Slide 1</vt:lpstr>
      <vt:lpstr>Neighborhood  Meetings Summary</vt:lpstr>
      <vt:lpstr>Neighborhood Meetings Agenda</vt:lpstr>
      <vt:lpstr>Parsons Brinckerhoff</vt:lpstr>
      <vt:lpstr>Parsons Brinckerhoff</vt:lpstr>
      <vt:lpstr>Traffic and Parking</vt:lpstr>
      <vt:lpstr>Traffic and Parking</vt:lpstr>
      <vt:lpstr>Traffic and Parking</vt:lpstr>
      <vt:lpstr>Traffic and Parking</vt:lpstr>
      <vt:lpstr>Traffic and Parking</vt:lpstr>
      <vt:lpstr>Traffic and Parking</vt:lpstr>
      <vt:lpstr>Potential CSU  Parking Supply</vt:lpstr>
      <vt:lpstr>Potential CSU  Parking Supply</vt:lpstr>
      <vt:lpstr>Off Campus Potential Parking Supply</vt:lpstr>
      <vt:lpstr>Traffic and Parking</vt:lpstr>
      <vt:lpstr>Sound and Light</vt:lpstr>
      <vt:lpstr>Sound and Light</vt:lpstr>
      <vt:lpstr>Sound and Light</vt:lpstr>
      <vt:lpstr>Sound and Light</vt:lpstr>
      <vt:lpstr>Neighborhood  Meeting Summary</vt:lpstr>
      <vt:lpstr>Neighborhood Comments</vt:lpstr>
      <vt:lpstr>Neighborhood Comments</vt:lpstr>
      <vt:lpstr>Neighborhood Comments</vt:lpstr>
      <vt:lpstr>Neighborhood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Sally</dc:creator>
  <cp:lastModifiedBy>Melissa Heiter</cp:lastModifiedBy>
  <cp:revision>170</cp:revision>
  <cp:lastPrinted>1601-01-01T00:00:00Z</cp:lastPrinted>
  <dcterms:created xsi:type="dcterms:W3CDTF">1601-01-01T00:00:00Z</dcterms:created>
  <dcterms:modified xsi:type="dcterms:W3CDTF">2012-08-10T00:27:39Z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