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0" r:id="rId3"/>
    <p:sldId id="353" r:id="rId4"/>
    <p:sldId id="351" r:id="rId5"/>
    <p:sldId id="352" r:id="rId6"/>
    <p:sldId id="328" r:id="rId7"/>
    <p:sldId id="334" r:id="rId8"/>
    <p:sldId id="280" r:id="rId9"/>
    <p:sldId id="284" r:id="rId10"/>
    <p:sldId id="349" r:id="rId11"/>
    <p:sldId id="292" r:id="rId12"/>
    <p:sldId id="297" r:id="rId13"/>
    <p:sldId id="298" r:id="rId14"/>
    <p:sldId id="327" r:id="rId15"/>
    <p:sldId id="317" r:id="rId16"/>
    <p:sldId id="342" r:id="rId17"/>
    <p:sldId id="344" r:id="rId18"/>
    <p:sldId id="345" r:id="rId19"/>
    <p:sldId id="346" r:id="rId20"/>
    <p:sldId id="347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A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>
        <p:scale>
          <a:sx n="80" d="100"/>
          <a:sy n="80" d="100"/>
        </p:scale>
        <p:origin x="-1080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30656894-C437-4E1C-A73B-C089802812BD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9" rIns="92438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8" tIns="46219" rIns="92438" bIns="462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CECB95CA-ADEA-4925-B115-612919786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05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79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7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7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7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7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95CA-ADEA-4925-B115-612919786A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61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3024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258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82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8610600" cy="365125"/>
          </a:xfrm>
        </p:spPr>
        <p:txBody>
          <a:bodyPr/>
          <a:lstStyle>
            <a:lvl1pPr algn="ctr">
              <a:defRPr/>
            </a:lvl1pPr>
          </a:lstStyle>
          <a:p>
            <a:fld id="{D155585C-3737-47B8-9198-018C7CDF44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140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9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620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94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841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60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70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8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B0D01-EB1C-433B-9438-0992E638CDD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03E8C-1E47-4389-AD1C-C04D515FA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904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en/a/a9/USCGamecocks.png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9" Type="http://schemas.openxmlformats.org/officeDocument/2006/relationships/image" Target="../media/image33.png"/><Relationship Id="rId3" Type="http://schemas.openxmlformats.org/officeDocument/2006/relationships/image" Target="../media/image4.png"/><Relationship Id="rId21" Type="http://schemas.openxmlformats.org/officeDocument/2006/relationships/image" Target="../media/image19.png"/><Relationship Id="rId34" Type="http://schemas.openxmlformats.org/officeDocument/2006/relationships/hyperlink" Target="http://upload.wikimedia.org/wikipedia/en/b/b8/LSUTigers.png" TargetMode="External"/><Relationship Id="rId42" Type="http://schemas.openxmlformats.org/officeDocument/2006/relationships/hyperlink" Target="//upload.wikimedia.org/wikipedia/commons/d/df/Baylor_University_Athletics_(logo).svg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hyperlink" Target="http://upload.wikimedia.org/wikipedia/en/9/95/WashingtonStateCougars.png" TargetMode="External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38" Type="http://schemas.openxmlformats.org/officeDocument/2006/relationships/hyperlink" Target="http://upload.wikimedia.org/wikipedia/en/3/34/MemphisTigers.svg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1.png"/><Relationship Id="rId32" Type="http://schemas.openxmlformats.org/officeDocument/2006/relationships/hyperlink" Target="http://upload.wikimedia.org/wikipedia/en/9/9a/TCUHornedFrogs.png" TargetMode="External"/><Relationship Id="rId37" Type="http://schemas.openxmlformats.org/officeDocument/2006/relationships/image" Target="../media/image32.png"/><Relationship Id="rId40" Type="http://schemas.openxmlformats.org/officeDocument/2006/relationships/hyperlink" Target="http://upload.wikimedia.org/wikipedia/en/d/d0/GaSth_2490.png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1.gif"/><Relationship Id="rId10" Type="http://schemas.openxmlformats.org/officeDocument/2006/relationships/image" Target="../media/image10.png"/><Relationship Id="rId19" Type="http://schemas.openxmlformats.org/officeDocument/2006/relationships/hyperlink" Target="http://upload.wikimedia.org/wikipedia/en/8/8c/Asu.png" TargetMode="External"/><Relationship Id="rId31" Type="http://schemas.openxmlformats.org/officeDocument/2006/relationships/image" Target="../media/image28.png"/><Relationship Id="rId44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hyperlink" Target="http://upload.wikimedia.org/wikipedia/en/a/a0/University-of-Colorado-Boulder-sports-logo.png" TargetMode="External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0.png"/><Relationship Id="rId4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7053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6" y="177225"/>
            <a:ext cx="860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Attendance Impact of New Stadium</a:t>
            </a:r>
            <a:endParaRPr lang="en-US" sz="3200" b="1" dirty="0">
              <a:solidFill>
                <a:srgbClr val="098A55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9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784916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447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6" y="177225"/>
            <a:ext cx="860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Estimated CSU New Stadium Attendance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329"/>
            <a:ext cx="3733800" cy="372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3716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10-Year CSU Average Attendance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1066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Estimated Average Attendance</a:t>
            </a:r>
          </a:p>
          <a:p>
            <a:pPr algn="ctr"/>
            <a:r>
              <a:rPr lang="en-US" b="1" u="sng" dirty="0" smtClean="0"/>
              <a:t>Based on Historical Attendance</a:t>
            </a:r>
            <a:endParaRPr lang="en-US" b="1" u="sng" dirty="0"/>
          </a:p>
        </p:txBody>
      </p:sp>
      <p:sp>
        <p:nvSpPr>
          <p:cNvPr id="6" name="Right Arrow 5"/>
          <p:cNvSpPr/>
          <p:nvPr/>
        </p:nvSpPr>
        <p:spPr>
          <a:xfrm>
            <a:off x="3962400" y="2971800"/>
            <a:ext cx="914400" cy="1219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80"/>
          <a:stretch/>
        </p:blipFill>
        <p:spPr bwMode="auto">
          <a:xfrm>
            <a:off x="5219700" y="1596736"/>
            <a:ext cx="2743199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729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Premium Seating Concepts Tested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Priority Seats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106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Field Level Club Memberships</a:t>
            </a:r>
            <a:endParaRPr lang="en-US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203622" y="1055132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Club Seats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97873" y="397406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Loge Boxes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2486891" y="398573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Luxury Suites</a:t>
            </a:r>
            <a:endParaRPr lang="en-US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3962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Club Suites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348346" cy="24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09878"/>
            <a:ext cx="2701134" cy="17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46" y="1696282"/>
            <a:ext cx="2680352" cy="178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" y="4572000"/>
            <a:ext cx="25152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270113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46" y="4572000"/>
            <a:ext cx="2680351" cy="169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858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Summary of Premium Seating Interest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449760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760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Recommended Building Program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419725" cy="277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771220"/>
            <a:ext cx="6191250" cy="30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397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Recent Collegiate Naming Rights Values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3285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816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Assumptions Used in Financial Projections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</a:t>
            </a:r>
            <a:r>
              <a:rPr lang="en-US" sz="1000" dirty="0"/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2133600"/>
            <a:ext cx="2286000" cy="313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CSL has developed 3 potential operating scenarios.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Attendance has been inflated by 4 percent per year from Year 1 to Year 5.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Attendance remains constant after Year 5.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762000"/>
            <a:ext cx="5248275" cy="591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8570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Year 1 Operating Comparison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</a:t>
            </a:r>
            <a:r>
              <a:rPr lang="en-US" sz="1000" dirty="0"/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5772739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608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Low Operating Scenario Financial Projections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</a:t>
            </a:r>
            <a:r>
              <a:rPr lang="en-US" sz="1000" dirty="0"/>
              <a:t>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30942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6080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Base Operating Scenario Financial Projections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</a:t>
            </a:r>
            <a:r>
              <a:rPr lang="en-US" sz="1000" dirty="0"/>
              <a:t>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48349"/>
            <a:ext cx="8396288" cy="5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608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77225"/>
            <a:ext cx="708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Firm Background</a:t>
            </a:r>
            <a:endParaRPr lang="en-US" sz="3200" b="1" dirty="0">
              <a:solidFill>
                <a:srgbClr val="098A55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smtClean="0"/>
              <a:t>1</a:t>
            </a:r>
            <a:endParaRPr lang="en-US" sz="1000" dirty="0"/>
          </a:p>
        </p:txBody>
      </p:sp>
      <p:pic>
        <p:nvPicPr>
          <p:cNvPr id="20" name="Picture 6" descr="!CSL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19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96000" y="1676399"/>
            <a:ext cx="1981200" cy="4675491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096000" y="2209800"/>
            <a:ext cx="1981200" cy="4093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5000"/>
              </a:lnSpc>
              <a:spcAft>
                <a:spcPts val="1200"/>
              </a:spcAft>
            </a:pPr>
            <a:r>
              <a:rPr lang="en-US" sz="1600" dirty="0" smtClean="0"/>
              <a:t>Market Demand</a:t>
            </a:r>
          </a:p>
          <a:p>
            <a:pPr algn="ctr" eaLnBrk="0" hangingPunct="0">
              <a:lnSpc>
                <a:spcPct val="125000"/>
              </a:lnSpc>
              <a:spcAft>
                <a:spcPts val="1200"/>
              </a:spcAft>
            </a:pPr>
            <a:r>
              <a:rPr lang="en-US" sz="1600" dirty="0" smtClean="0"/>
              <a:t>Facility Program</a:t>
            </a:r>
          </a:p>
          <a:p>
            <a:pPr algn="ctr" eaLnBrk="0" hangingPunct="0">
              <a:lnSpc>
                <a:spcPct val="125000"/>
              </a:lnSpc>
              <a:spcAft>
                <a:spcPts val="1200"/>
              </a:spcAft>
            </a:pPr>
            <a:r>
              <a:rPr lang="en-US" sz="1600" dirty="0" smtClean="0"/>
              <a:t>Financial Feasibility</a:t>
            </a:r>
          </a:p>
          <a:p>
            <a:pPr algn="ctr" eaLnBrk="0" hangingPunct="0">
              <a:lnSpc>
                <a:spcPct val="125000"/>
              </a:lnSpc>
              <a:spcAft>
                <a:spcPts val="1200"/>
              </a:spcAft>
            </a:pPr>
            <a:r>
              <a:rPr lang="en-US" sz="1600" dirty="0" smtClean="0"/>
              <a:t>Marketing Strategies</a:t>
            </a:r>
          </a:p>
          <a:p>
            <a:pPr algn="ctr" eaLnBrk="0" hangingPunct="0">
              <a:lnSpc>
                <a:spcPct val="125000"/>
              </a:lnSpc>
              <a:spcAft>
                <a:spcPts val="1200"/>
              </a:spcAft>
            </a:pPr>
            <a:r>
              <a:rPr lang="en-US" sz="1600" dirty="0" smtClean="0"/>
              <a:t>Operational Reviews</a:t>
            </a:r>
          </a:p>
          <a:p>
            <a:pPr algn="ctr" eaLnBrk="0" hangingPunct="0">
              <a:lnSpc>
                <a:spcPct val="125000"/>
              </a:lnSpc>
              <a:spcAft>
                <a:spcPts val="1200"/>
              </a:spcAft>
            </a:pPr>
            <a:r>
              <a:rPr lang="en-US" sz="1600" dirty="0" smtClean="0"/>
              <a:t>Economic Impacts</a:t>
            </a:r>
          </a:p>
          <a:p>
            <a:pPr algn="ctr" eaLnBrk="0" hangingPunct="0">
              <a:lnSpc>
                <a:spcPct val="125000"/>
              </a:lnSpc>
              <a:spcAft>
                <a:spcPts val="1200"/>
              </a:spcAft>
            </a:pPr>
            <a:r>
              <a:rPr lang="en-US" sz="1600" dirty="0" smtClean="0"/>
              <a:t>Funding Plans</a:t>
            </a:r>
            <a:endParaRPr lang="en-US" sz="1600" dirty="0"/>
          </a:p>
          <a:p>
            <a:pPr algn="ctr" eaLnBrk="0" hangingPunct="0">
              <a:lnSpc>
                <a:spcPct val="125000"/>
              </a:lnSpc>
              <a:spcAft>
                <a:spcPts val="1200"/>
              </a:spcAft>
            </a:pPr>
            <a:r>
              <a:rPr lang="en-US" sz="1600" dirty="0" smtClean="0"/>
              <a:t>Valuations</a:t>
            </a:r>
            <a:endParaRPr lang="en-US" sz="1600" dirty="0"/>
          </a:p>
          <a:p>
            <a:pPr algn="ctr" eaLnBrk="0" hangingPunct="0">
              <a:lnSpc>
                <a:spcPct val="125000"/>
              </a:lnSpc>
              <a:spcAft>
                <a:spcPts val="1200"/>
              </a:spcAft>
            </a:pPr>
            <a:r>
              <a:rPr lang="en-US" sz="1600" dirty="0" smtClean="0"/>
              <a:t>Business Plans</a:t>
            </a:r>
            <a:endParaRPr lang="en-US" sz="16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1000" y="1355467"/>
            <a:ext cx="5562600" cy="52091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34950" marR="0" lvl="0" indent="-234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100"/>
              </a:spcAft>
              <a:buClr>
                <a:srgbClr val="00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Industry-leading sports &amp; entertainment facility feasibility advisor</a:t>
            </a:r>
            <a:endParaRPr lang="en-US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34950" marR="0" lvl="0" indent="-234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100"/>
              </a:spcAft>
              <a:buClr>
                <a:srgbClr val="00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Founded in 1988 by former Partners, Directors &amp; Consultants with Coopers &amp; Lybrand (now PwC) </a:t>
            </a:r>
            <a:b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Sports Practice</a:t>
            </a:r>
          </a:p>
          <a:p>
            <a:pPr marL="234950" indent="-234950">
              <a:spcBef>
                <a:spcPct val="0"/>
              </a:spcBef>
              <a:spcAft>
                <a:spcPts val="2100"/>
              </a:spcAft>
              <a:buClr>
                <a:srgbClr val="003300"/>
              </a:buClr>
              <a:buFont typeface="Wingdings" pitchFamily="2" charset="2"/>
              <a:buChar char="§"/>
              <a:defRPr/>
            </a:pPr>
            <a:r>
              <a:rPr lang="en-US" dirty="0"/>
              <a:t>Based in Dallas, TX</a:t>
            </a:r>
          </a:p>
          <a:p>
            <a:pPr marL="234950" marR="0" lvl="0" indent="-234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100"/>
              </a:spcAft>
              <a:buClr>
                <a:srgbClr val="00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 120 years of collective experience</a:t>
            </a:r>
          </a:p>
          <a:p>
            <a:pPr marL="234950" marR="0" lvl="0" indent="-234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100"/>
              </a:spcAft>
              <a:buClr>
                <a:srgbClr val="00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 1,000 feasibility studies completed</a:t>
            </a:r>
            <a:endParaRPr lang="en-US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34950" marR="0" lvl="0" indent="-234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100"/>
              </a:spcAft>
              <a:buClr>
                <a:srgbClr val="00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Extensive collegiate experience 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(Baylor, Minnesota, Akron, etc.)</a:t>
            </a:r>
            <a:endParaRPr lang="en-US" sz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34950" marR="0" lvl="0" indent="-234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100"/>
              </a:spcAft>
              <a:buClr>
                <a:srgbClr val="00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Proven track record with credibility in the marketplace</a:t>
            </a:r>
          </a:p>
          <a:p>
            <a:pPr marL="234950" marR="0" lvl="0" indent="-234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100"/>
              </a:spcAft>
              <a:buClr>
                <a:srgbClr val="00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Independent, unbiased research and analysis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00" y="1676400"/>
            <a:ext cx="1981200" cy="400110"/>
          </a:xfrm>
          <a:prstGeom prst="rect">
            <a:avLst/>
          </a:prstGeom>
          <a:solidFill>
            <a:srgbClr val="098A55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25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EXPERTISE: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600" y="685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98A55"/>
                </a:solidFill>
              </a:rPr>
              <a:t>CSL International</a:t>
            </a:r>
            <a:endParaRPr lang="en-US" sz="2400" b="1" i="1" dirty="0">
              <a:solidFill>
                <a:srgbClr val="098A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00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High Operating Scenario Financial Projections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1</a:t>
            </a:r>
            <a:r>
              <a:rPr lang="en-US" sz="1000" dirty="0"/>
              <a:t>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304107" cy="576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608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45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Collegiate Stadium Experience</a:t>
            </a:r>
            <a:endParaRPr lang="en-US" sz="3200" b="1" dirty="0">
              <a:solidFill>
                <a:srgbClr val="098A55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" y="1066800"/>
            <a:ext cx="7696200" cy="4953000"/>
            <a:chOff x="228600" y="990600"/>
            <a:chExt cx="7696200" cy="4953000"/>
          </a:xfrm>
        </p:grpSpPr>
        <p:sp>
          <p:nvSpPr>
            <p:cNvPr id="12" name="Rectangle 11"/>
            <p:cNvSpPr/>
            <p:nvPr/>
          </p:nvSpPr>
          <p:spPr>
            <a:xfrm>
              <a:off x="228600" y="100015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" y="14382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18954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600" y="23526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" y="28098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8600" y="32670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600" y="37242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8600" y="41814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50958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" y="55530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8600" y="46386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19400" y="100015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19400" y="14382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19400" y="18954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19400" y="23526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19400" y="28098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19400" y="32670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19400" y="37242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41814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19400" y="46386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19400" y="50958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19400" y="55530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10200" y="100015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10200" y="14382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10200" y="18954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10200" y="23526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10200" y="28098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10200" y="32670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10200" y="37242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10200" y="41814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10200" y="46386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10200" y="50958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410200" y="5553045"/>
              <a:ext cx="2514600" cy="381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8200" y="990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TCF Bank Stadium</a:t>
              </a:r>
            </a:p>
            <a:p>
              <a:r>
                <a:rPr lang="en-US" sz="1000" dirty="0" smtClean="0"/>
                <a:t>Minnesota</a:t>
              </a:r>
              <a:endParaRPr lang="en-US" sz="1000" dirty="0"/>
            </a:p>
          </p:txBody>
        </p:sp>
        <p:pic>
          <p:nvPicPr>
            <p:cNvPr id="57" name="Picture 2" descr="http://upload.wikimedia.org/wikipedia/commons/d/df/MinnesotaGoldenGopher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275" y="1059591"/>
              <a:ext cx="457200" cy="262128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838200" y="14286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Baylor Stadium</a:t>
              </a:r>
            </a:p>
            <a:p>
              <a:r>
                <a:rPr lang="en-US" sz="1000" dirty="0" smtClean="0"/>
                <a:t>Baylor</a:t>
              </a:r>
              <a:endParaRPr lang="en-US" sz="1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19800" y="2333103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Ross-Ade Stadium</a:t>
              </a:r>
            </a:p>
            <a:p>
              <a:r>
                <a:rPr lang="en-US" sz="1000" dirty="0" smtClean="0"/>
                <a:t>Purdue</a:t>
              </a:r>
              <a:endParaRPr lang="en-US" sz="1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19800" y="28002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Spartan Stadium</a:t>
              </a:r>
            </a:p>
            <a:p>
              <a:r>
                <a:rPr lang="en-US" sz="1000" dirty="0" smtClean="0"/>
                <a:t>Michigan State</a:t>
              </a:r>
              <a:endParaRPr lang="en-US" sz="1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29325" y="50862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Michigan Stadium</a:t>
              </a:r>
            </a:p>
            <a:p>
              <a:r>
                <a:rPr lang="en-US" sz="1000" dirty="0" smtClean="0"/>
                <a:t>Michigan</a:t>
              </a:r>
              <a:endParaRPr lang="en-US" sz="1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05188" y="55434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Beaver Stadium</a:t>
              </a:r>
            </a:p>
            <a:p>
              <a:r>
                <a:rPr lang="en-US" sz="1000" dirty="0" smtClean="0"/>
                <a:t>Penn State</a:t>
              </a:r>
              <a:endParaRPr lang="en-US" sz="1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19800" y="32574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Williams-Brice Stadium</a:t>
              </a:r>
            </a:p>
            <a:p>
              <a:r>
                <a:rPr lang="en-US" sz="1000" dirty="0" smtClean="0"/>
                <a:t>South Carolina</a:t>
              </a:r>
              <a:endParaRPr lang="en-US" sz="1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0" y="32574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Darrell K. Royal Stadium</a:t>
              </a:r>
            </a:p>
            <a:p>
              <a:r>
                <a:rPr lang="en-US" sz="1000" dirty="0" smtClean="0"/>
                <a:t>Texas</a:t>
              </a:r>
              <a:endParaRPr lang="en-US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0" y="41718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Jack Trice Stadium</a:t>
              </a:r>
            </a:p>
            <a:p>
              <a:r>
                <a:rPr lang="en-US" sz="1000" dirty="0" smtClean="0"/>
                <a:t>Iowa State</a:t>
              </a:r>
              <a:endParaRPr lang="en-US" sz="1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8200" y="37146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Jones AT&amp;T Stadium</a:t>
              </a:r>
            </a:p>
            <a:p>
              <a:r>
                <a:rPr lang="en-US" sz="1000" dirty="0" smtClean="0"/>
                <a:t>Texas Tech</a:t>
              </a:r>
              <a:endParaRPr lang="en-US" sz="1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23430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Kyle Field</a:t>
              </a:r>
            </a:p>
            <a:p>
              <a:r>
                <a:rPr lang="en-US" sz="1000" dirty="0" smtClean="0"/>
                <a:t>Texas A&amp;M</a:t>
              </a:r>
              <a:endParaRPr lang="en-US" sz="1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0" y="46290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Lane Stadium</a:t>
              </a:r>
            </a:p>
            <a:p>
              <a:r>
                <a:rPr lang="en-US" sz="1000" dirty="0" smtClean="0"/>
                <a:t>Virginia Tech</a:t>
              </a:r>
              <a:endParaRPr lang="en-US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29000" y="990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Autzen Stadium</a:t>
              </a:r>
            </a:p>
            <a:p>
              <a:r>
                <a:rPr lang="en-US" sz="1000" dirty="0" smtClean="0"/>
                <a:t>Oregon</a:t>
              </a:r>
              <a:endParaRPr lang="en-US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29000" y="14286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Husky Stadium</a:t>
              </a:r>
            </a:p>
            <a:p>
              <a:r>
                <a:rPr lang="en-US" sz="1000" dirty="0" smtClean="0"/>
                <a:t>Washington</a:t>
              </a:r>
              <a:endParaRPr lang="en-US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429000" y="18858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Martin Stadium</a:t>
              </a:r>
            </a:p>
            <a:p>
              <a:r>
                <a:rPr lang="en-US" sz="1000" dirty="0" smtClean="0"/>
                <a:t>Washington State</a:t>
              </a:r>
              <a:endParaRPr 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29000" y="23430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Sun Devil Stadium</a:t>
              </a:r>
            </a:p>
            <a:p>
              <a:r>
                <a:rPr lang="en-US" sz="1000" dirty="0" smtClean="0"/>
                <a:t>Arizona State</a:t>
              </a:r>
              <a:endParaRPr lang="en-US" sz="1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429000" y="28002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Reser Stadium</a:t>
              </a:r>
            </a:p>
            <a:p>
              <a:r>
                <a:rPr lang="en-US" sz="1000" dirty="0" smtClean="0"/>
                <a:t>Oregon State</a:t>
              </a:r>
              <a:endParaRPr lang="en-US" sz="1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429000" y="32574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Folsom Field</a:t>
              </a:r>
            </a:p>
            <a:p>
              <a:r>
                <a:rPr lang="en-US" sz="1000" dirty="0" smtClean="0"/>
                <a:t>Colorado</a:t>
              </a:r>
              <a:endParaRPr lang="en-US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29000" y="37146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Scott Stadium</a:t>
              </a:r>
            </a:p>
            <a:p>
              <a:r>
                <a:rPr lang="en-US" sz="1000" dirty="0" smtClean="0"/>
                <a:t>Virginia</a:t>
              </a:r>
              <a:endParaRPr lang="en-US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29000" y="41718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Rutgers Stadium</a:t>
              </a:r>
            </a:p>
            <a:p>
              <a:r>
                <a:rPr lang="en-US" sz="1000" dirty="0" smtClean="0"/>
                <a:t>Rutgers</a:t>
              </a:r>
              <a:endParaRPr lang="en-US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29000" y="46290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Nippert Stadium</a:t>
              </a:r>
            </a:p>
            <a:p>
              <a:r>
                <a:rPr lang="en-US" sz="1000" dirty="0" smtClean="0"/>
                <a:t>Cincinnati</a:t>
              </a:r>
              <a:endParaRPr lang="en-US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429000" y="50862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Milan Puskar Stadium</a:t>
              </a:r>
            </a:p>
            <a:p>
              <a:r>
                <a:rPr lang="en-US" sz="1000" dirty="0" smtClean="0"/>
                <a:t>West Virginia</a:t>
              </a:r>
              <a:endParaRPr lang="en-US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38200" y="5099655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 smtClean="0"/>
                <a:t>Kinnick</a:t>
              </a:r>
              <a:r>
                <a:rPr lang="en-US" sz="1000" b="1" dirty="0" smtClean="0"/>
                <a:t> Stadium</a:t>
              </a:r>
            </a:p>
            <a:p>
              <a:r>
                <a:rPr lang="en-US" sz="1000" dirty="0" smtClean="0"/>
                <a:t>Iowa</a:t>
              </a:r>
              <a:endParaRPr lang="en-US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19800" y="990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Bronco Stadium</a:t>
              </a:r>
            </a:p>
            <a:p>
              <a:r>
                <a:rPr lang="en-US" sz="1000" dirty="0" smtClean="0"/>
                <a:t>Boise State</a:t>
              </a:r>
              <a:endParaRPr lang="en-US" sz="1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19800" y="14286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Notre Dame Stadium</a:t>
              </a:r>
            </a:p>
            <a:p>
              <a:r>
                <a:rPr lang="en-US" sz="1000" dirty="0" smtClean="0"/>
                <a:t>Notre Dame</a:t>
              </a:r>
              <a:endParaRPr lang="en-US" sz="1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019800" y="18858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Kenan Stadium</a:t>
              </a:r>
            </a:p>
            <a:p>
              <a:r>
                <a:rPr lang="en-US" sz="1000" dirty="0" smtClean="0"/>
                <a:t>North Carolina</a:t>
              </a:r>
              <a:endParaRPr lang="en-US" sz="1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8200" y="18858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FAU Stadium</a:t>
              </a:r>
            </a:p>
            <a:p>
              <a:r>
                <a:rPr lang="en-US" sz="1000" dirty="0" smtClean="0"/>
                <a:t>Florida Atlantic</a:t>
              </a:r>
              <a:endParaRPr lang="en-US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38200" y="28002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Amon Carter Stadium</a:t>
              </a:r>
            </a:p>
            <a:p>
              <a:r>
                <a:rPr lang="en-US" sz="1000" dirty="0" smtClean="0"/>
                <a:t>Texas Christian</a:t>
              </a:r>
              <a:endParaRPr lang="en-US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019800" y="37146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Tiger Stadium</a:t>
              </a:r>
            </a:p>
            <a:p>
              <a:r>
                <a:rPr lang="en-US" sz="1000" dirty="0" smtClean="0"/>
                <a:t>Louisiana State</a:t>
              </a:r>
              <a:endParaRPr lang="en-US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19800" y="41718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Fargodome</a:t>
              </a:r>
            </a:p>
            <a:p>
              <a:r>
                <a:rPr lang="en-US" sz="1000" dirty="0" smtClean="0"/>
                <a:t>North Dakota State</a:t>
              </a:r>
              <a:endParaRPr lang="en-US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19800" y="46290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Delaware Stadium</a:t>
              </a:r>
            </a:p>
            <a:p>
              <a:r>
                <a:rPr lang="en-US" sz="1000" dirty="0" smtClean="0"/>
                <a:t>Delaware</a:t>
              </a:r>
              <a:endParaRPr lang="en-US" sz="1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8200" y="5529883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Proposed </a:t>
              </a:r>
              <a:r>
                <a:rPr lang="en-US" sz="1000" b="1" dirty="0" smtClean="0"/>
                <a:t>Stadium</a:t>
              </a:r>
              <a:endParaRPr lang="en-US" sz="1000" b="1" dirty="0" smtClean="0"/>
            </a:p>
            <a:p>
              <a:r>
                <a:rPr lang="en-US" sz="1000" dirty="0" smtClean="0"/>
                <a:t>Memphis</a:t>
              </a:r>
              <a:endParaRPr lang="en-US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55434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Paulson Stadium</a:t>
              </a:r>
            </a:p>
            <a:p>
              <a:r>
                <a:rPr lang="en-US" sz="1000" dirty="0" smtClean="0"/>
                <a:t>Georgia Southern</a:t>
              </a:r>
              <a:endParaRPr lang="en-US" sz="1000" dirty="0"/>
            </a:p>
          </p:txBody>
        </p:sp>
        <p:pic>
          <p:nvPicPr>
            <p:cNvPr id="94" name="Picture 6" descr="http://upload.wikimedia.org/wikipedia/commons/thumb/9/9e/Purdue_Boilermarkers_Workmark.svg/200px-Purdue_Boilermarkers_Workmark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8745" y="2408271"/>
              <a:ext cx="457200" cy="269748"/>
            </a:xfrm>
            <a:prstGeom prst="rect">
              <a:avLst/>
            </a:prstGeom>
            <a:noFill/>
          </p:spPr>
        </p:pic>
        <p:pic>
          <p:nvPicPr>
            <p:cNvPr id="95" name="Picture 12" descr="http://upload.wikimedia.org/wikipedia/en/thumb/b/b8/MSUSpartans_Logo.svg/200px-MSUSpartans_Logo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6508" y="2852860"/>
              <a:ext cx="233183" cy="271340"/>
            </a:xfrm>
            <a:prstGeom prst="rect">
              <a:avLst/>
            </a:prstGeom>
            <a:noFill/>
          </p:spPr>
        </p:pic>
        <p:pic>
          <p:nvPicPr>
            <p:cNvPr id="96" name="Picture 14" descr="http://upload.wikimedia.org/wikipedia/en/5/5f/MichiganWolverinesBlockM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62600" y="5142484"/>
              <a:ext cx="393700" cy="267716"/>
            </a:xfrm>
            <a:prstGeom prst="rect">
              <a:avLst/>
            </a:prstGeom>
            <a:noFill/>
          </p:spPr>
        </p:pic>
        <p:pic>
          <p:nvPicPr>
            <p:cNvPr id="97" name="Picture 16" descr="http://upload.wikimedia.org/wikipedia/en/thumb/3/36/Penn_State_Nittany_Lions.svg/200px-Penn_State_Nittany_Lions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6075" y="5605402"/>
              <a:ext cx="457200" cy="320040"/>
            </a:xfrm>
            <a:prstGeom prst="rect">
              <a:avLst/>
            </a:prstGeom>
            <a:noFill/>
          </p:spPr>
        </p:pic>
        <p:pic>
          <p:nvPicPr>
            <p:cNvPr id="98" name="Picture 18" descr="File:USCGamecocks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29584" y="3295560"/>
              <a:ext cx="247031" cy="284772"/>
            </a:xfrm>
            <a:prstGeom prst="rect">
              <a:avLst/>
            </a:prstGeom>
            <a:noFill/>
          </p:spPr>
        </p:pic>
        <p:pic>
          <p:nvPicPr>
            <p:cNvPr id="99" name="Picture 20" descr="http://upload.wikimedia.org/wikipedia/en/thumb/a/a8/Texas_Longhorn_logo.svg/200px-Texas_Longhorn_logo.sv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4800" y="3319558"/>
              <a:ext cx="471408" cy="238061"/>
            </a:xfrm>
            <a:prstGeom prst="rect">
              <a:avLst/>
            </a:prstGeom>
            <a:noFill/>
          </p:spPr>
        </p:pic>
        <p:pic>
          <p:nvPicPr>
            <p:cNvPr id="100" name="Picture 22" descr="http://upload.wikimedia.org/wikipedia/en/thumb/f/f9/Iowa_State_Cyclones_logo.svg/200px-Iowa_State_Cyclones_logo.sv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004" y="4226500"/>
              <a:ext cx="381000" cy="272415"/>
            </a:xfrm>
            <a:prstGeom prst="rect">
              <a:avLst/>
            </a:prstGeom>
            <a:noFill/>
          </p:spPr>
        </p:pic>
        <p:pic>
          <p:nvPicPr>
            <p:cNvPr id="101" name="Picture 24" descr="http://upload.wikimedia.org/wikipedia/commons/thumb/3/31/Texas_Tech_Red_Raiders_Logo.svg/200px-Texas_Tech_Red_Raiders_Logo.s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7154" y="3762059"/>
              <a:ext cx="266700" cy="305372"/>
            </a:xfrm>
            <a:prstGeom prst="rect">
              <a:avLst/>
            </a:prstGeom>
            <a:noFill/>
          </p:spPr>
        </p:pic>
        <p:pic>
          <p:nvPicPr>
            <p:cNvPr id="102" name="Picture 26" descr="http://upload.wikimedia.org/wikipedia/commons/thumb/8/81/Texas_A%26M_University_aTm_logo.svg/200px-Texas_A%26M_University_aTm_logo.svg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3658" y="2387697"/>
              <a:ext cx="363284" cy="304052"/>
            </a:xfrm>
            <a:prstGeom prst="rect">
              <a:avLst/>
            </a:prstGeom>
            <a:noFill/>
          </p:spPr>
        </p:pic>
        <p:pic>
          <p:nvPicPr>
            <p:cNvPr id="103" name="Picture 28" descr="http://upload.wikimedia.org/wikipedia/commons/thumb/2/25/VT_logo.svg/200px-VT_logo.svg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4801" y="4701129"/>
              <a:ext cx="533400" cy="256032"/>
            </a:xfrm>
            <a:prstGeom prst="rect">
              <a:avLst/>
            </a:prstGeom>
            <a:noFill/>
          </p:spPr>
        </p:pic>
        <p:pic>
          <p:nvPicPr>
            <p:cNvPr id="104" name="Picture 30" descr="http://www.athlonsports.com/sites/all/themes/athlonsports/images/teams/Oregon-Ducks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41197" y="1039843"/>
              <a:ext cx="366007" cy="301625"/>
            </a:xfrm>
            <a:prstGeom prst="rect">
              <a:avLst/>
            </a:prstGeom>
            <a:noFill/>
          </p:spPr>
        </p:pic>
        <p:pic>
          <p:nvPicPr>
            <p:cNvPr id="105" name="Picture 32" descr="http://upload.wikimedia.org/wikipedia/commons/thumb/9/99/University_of_Washington_Block_W_logo.svg/200px-University_of_Washington_Block_W_logo.svg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33700" y="1500158"/>
              <a:ext cx="381000" cy="257175"/>
            </a:xfrm>
            <a:prstGeom prst="rect">
              <a:avLst/>
            </a:prstGeom>
            <a:noFill/>
          </p:spPr>
        </p:pic>
        <p:pic>
          <p:nvPicPr>
            <p:cNvPr id="106" name="Picture 34" descr="File:WashingtonStateCougars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971800" y="1933545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108" name="Picture 38" descr="File:Asu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046476" y="2387697"/>
              <a:ext cx="155448" cy="310897"/>
            </a:xfrm>
            <a:prstGeom prst="rect">
              <a:avLst/>
            </a:prstGeom>
            <a:noFill/>
          </p:spPr>
        </p:pic>
        <p:pic>
          <p:nvPicPr>
            <p:cNvPr id="109" name="Picture 40" descr="http://upload.wikimedia.org/wikipedia/commons/thumb/5/5b/Oregon_State_text_logo.svg/200px-Oregon_State_text_logo.svg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971800" y="2848707"/>
              <a:ext cx="304800" cy="303276"/>
            </a:xfrm>
            <a:prstGeom prst="rect">
              <a:avLst/>
            </a:prstGeom>
            <a:noFill/>
          </p:spPr>
        </p:pic>
        <p:pic>
          <p:nvPicPr>
            <p:cNvPr id="110" name="Picture 42" descr="File:University-of-Colorado-Boulder-sports-logo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895600" y="3290341"/>
              <a:ext cx="457200" cy="334409"/>
            </a:xfrm>
            <a:prstGeom prst="rect">
              <a:avLst/>
            </a:prstGeom>
            <a:noFill/>
          </p:spPr>
        </p:pic>
        <p:pic>
          <p:nvPicPr>
            <p:cNvPr id="111" name="Picture 44" descr="http://upload.wikimedia.org/wikipedia/en/thumb/d/d1/Virginia_Cavaliers_sabre.svg/200px-Virginia_Cavaliers_sabre.svg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927350" y="3779903"/>
              <a:ext cx="393700" cy="269685"/>
            </a:xfrm>
            <a:prstGeom prst="rect">
              <a:avLst/>
            </a:prstGeom>
            <a:noFill/>
          </p:spPr>
        </p:pic>
        <p:pic>
          <p:nvPicPr>
            <p:cNvPr id="112" name="Picture 46" descr="http://upload.wikimedia.org/wikipedia/commons/thumb/0/0e/Rutgers_athletics_logo.svg/200px-Rutgers_athletics_logo.svg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980698" y="4244945"/>
              <a:ext cx="287005" cy="254000"/>
            </a:xfrm>
            <a:prstGeom prst="rect">
              <a:avLst/>
            </a:prstGeom>
            <a:noFill/>
          </p:spPr>
        </p:pic>
        <p:pic>
          <p:nvPicPr>
            <p:cNvPr id="113" name="Picture 48" descr="http://upload.wikimedia.org/wikipedia/en/thumb/8/81/Cincinnati_Bearcats.svg/200px-Cincinnati_Bearcats.svg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009900" y="4647408"/>
              <a:ext cx="228600" cy="363474"/>
            </a:xfrm>
            <a:prstGeom prst="rect">
              <a:avLst/>
            </a:prstGeom>
            <a:noFill/>
          </p:spPr>
        </p:pic>
        <p:pic>
          <p:nvPicPr>
            <p:cNvPr id="114" name="Picture 50" descr="http://upload.wikimedia.org/wikipedia/en/thumb/3/3e/West_Virginia_Flying_WV_logo.svg/200px-West_Virginia_Flying_WV_logo.svg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971800" y="5138517"/>
              <a:ext cx="304800" cy="295656"/>
            </a:xfrm>
            <a:prstGeom prst="rect">
              <a:avLst/>
            </a:prstGeom>
            <a:noFill/>
          </p:spPr>
        </p:pic>
        <p:pic>
          <p:nvPicPr>
            <p:cNvPr id="116" name="Picture 6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57838" y="1033262"/>
              <a:ext cx="390525" cy="31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" name="Picture 58" descr="http://upload.wikimedia.org/wikipedia/commons/thumb/c/c7/NotreDameFightingIrish.svg/200px-NotreDameFightingIrish.svg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5524500" y="1457295"/>
              <a:ext cx="457200" cy="342900"/>
            </a:xfrm>
            <a:prstGeom prst="rect">
              <a:avLst/>
            </a:prstGeom>
            <a:noFill/>
          </p:spPr>
        </p:pic>
        <p:pic>
          <p:nvPicPr>
            <p:cNvPr id="118" name="Picture 60" descr="http://upload.wikimedia.org/wikipedia/commons/thumb/f/fd/University_of_North_Carolina_Tarheels_Interlocking_NC_logo.svg/200px-University_of_North_Carolina_Tarheels_Interlocking_NC_logo.svg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562600" y="1933545"/>
              <a:ext cx="381000" cy="304800"/>
            </a:xfrm>
            <a:prstGeom prst="rect">
              <a:avLst/>
            </a:prstGeom>
            <a:noFill/>
          </p:spPr>
        </p:pic>
        <p:pic>
          <p:nvPicPr>
            <p:cNvPr id="119" name="Picture 62" descr="http://upload.wikimedia.org/wikipedia/en/thumb/5/55/Florida_Atlantic_University_monogram_logo.svg/200px-Florida_Atlantic_University_monogram_logo.svg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57175" y="1985932"/>
              <a:ext cx="533400" cy="200025"/>
            </a:xfrm>
            <a:prstGeom prst="rect">
              <a:avLst/>
            </a:prstGeom>
            <a:noFill/>
          </p:spPr>
        </p:pic>
        <p:pic>
          <p:nvPicPr>
            <p:cNvPr id="121" name="Picture 66" descr="File:TCUHornedFrogs.png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50004" y="2869196"/>
              <a:ext cx="381000" cy="282787"/>
            </a:xfrm>
            <a:prstGeom prst="rect">
              <a:avLst/>
            </a:prstGeom>
            <a:noFill/>
          </p:spPr>
        </p:pic>
        <p:pic>
          <p:nvPicPr>
            <p:cNvPr id="122" name="Picture 68" descr="File:LSUTigers.png">
              <a:hlinkClick r:id="rId34"/>
            </p:cNvPr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5562600" y="3724245"/>
              <a:ext cx="381000" cy="381000"/>
            </a:xfrm>
            <a:prstGeom prst="rect">
              <a:avLst/>
            </a:prstGeom>
            <a:noFill/>
          </p:spPr>
        </p:pic>
        <p:pic>
          <p:nvPicPr>
            <p:cNvPr id="123" name="Picture 72" descr="http://bridgefarmer.com/images/Bison.gif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5581303" y="4214874"/>
              <a:ext cx="343595" cy="314143"/>
            </a:xfrm>
            <a:prstGeom prst="rect">
              <a:avLst/>
            </a:prstGeom>
            <a:noFill/>
          </p:spPr>
        </p:pic>
        <p:pic>
          <p:nvPicPr>
            <p:cNvPr id="124" name="Picture 76" descr="http://msn.foxsports.com/fe/images/CBK/TeamLogo/Large/159.png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5615940" y="4691985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125" name="Picture 78" descr="File:MemphisTigers.svg">
              <a:hlinkClick r:id="rId38"/>
            </p:cNvPr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381000" y="5563931"/>
              <a:ext cx="381000" cy="332014"/>
            </a:xfrm>
            <a:prstGeom prst="rect">
              <a:avLst/>
            </a:prstGeom>
            <a:noFill/>
          </p:spPr>
        </p:pic>
        <p:pic>
          <p:nvPicPr>
            <p:cNvPr id="126" name="Picture 80" descr="File:GaSth 2490.png">
              <a:hlinkClick r:id="rId40"/>
            </p:cNvPr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5495131" y="5591145"/>
              <a:ext cx="515938" cy="304800"/>
            </a:xfrm>
            <a:prstGeom prst="rect">
              <a:avLst/>
            </a:prstGeom>
            <a:noFill/>
          </p:spPr>
        </p:pic>
      </p:grpSp>
      <p:pic>
        <p:nvPicPr>
          <p:cNvPr id="6146" name="Picture 2" descr="File:Baylor University Athletics (logo).sv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96596" cy="342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http://upload.wikimedia.org/wikipedia/en/thumb/7/7c/Iowa_Hawkeyes_Logo.svg/500px-Iowa_Hawkeyes_Logo.svg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33400" y="5200142"/>
            <a:ext cx="476249" cy="30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464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6" y="177225"/>
            <a:ext cx="860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CSL Premium Seating Recommendations</a:t>
            </a:r>
            <a:endParaRPr lang="en-US" sz="3200" b="1" dirty="0">
              <a:solidFill>
                <a:srgbClr val="098A55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1815406"/>
            <a:ext cx="1905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600" b="1" dirty="0" smtClean="0"/>
              <a:t>Year Opened</a:t>
            </a:r>
          </a:p>
          <a:p>
            <a:pPr>
              <a:spcAft>
                <a:spcPts val="900"/>
              </a:spcAft>
            </a:pPr>
            <a:r>
              <a:rPr lang="en-US" sz="1600" b="1" dirty="0" smtClean="0"/>
              <a:t>Capacity</a:t>
            </a:r>
          </a:p>
          <a:p>
            <a:pPr>
              <a:spcAft>
                <a:spcPts val="900"/>
              </a:spcAft>
            </a:pPr>
            <a:r>
              <a:rPr lang="en-US" sz="1600" b="1" dirty="0" smtClean="0"/>
              <a:t>Project Cost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6600" y="1815406"/>
            <a:ext cx="1905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600" dirty="0" smtClean="0"/>
              <a:t>2009</a:t>
            </a:r>
          </a:p>
          <a:p>
            <a:pPr>
              <a:spcAft>
                <a:spcPts val="900"/>
              </a:spcAft>
            </a:pPr>
            <a:r>
              <a:rPr lang="en-US" sz="1600" dirty="0" smtClean="0"/>
              <a:t>50,805</a:t>
            </a:r>
          </a:p>
          <a:p>
            <a:pPr>
              <a:spcAft>
                <a:spcPts val="900"/>
              </a:spcAft>
            </a:pPr>
            <a:r>
              <a:rPr lang="en-US" sz="1600" dirty="0" smtClean="0"/>
              <a:t>$303M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990600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TCF BANK STADIUM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676400" y="1890118"/>
            <a:ext cx="0" cy="9871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" y="1295400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 smtClean="0"/>
              <a:t>University of Minnesota</a:t>
            </a:r>
          </a:p>
        </p:txBody>
      </p:sp>
      <p:pic>
        <p:nvPicPr>
          <p:cNvPr id="34" name="Picture 2" descr="http://upload.wikimedia.org/wikipedia/commons/d/df/MinnesotaGoldenGoph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913810"/>
            <a:ext cx="1350818" cy="774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9" y="4029157"/>
            <a:ext cx="3657600" cy="237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ight Arrow 34"/>
          <p:cNvSpPr/>
          <p:nvPr/>
        </p:nvSpPr>
        <p:spPr>
          <a:xfrm>
            <a:off x="4187049" y="4648200"/>
            <a:ext cx="762000" cy="1066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926" y="3352800"/>
            <a:ext cx="852747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CSL Recommendations vs. Actual Building Progra</a:t>
            </a:r>
            <a:r>
              <a:rPr lang="en-US" b="1" u="sng" dirty="0"/>
              <a:t>m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2" y="762000"/>
            <a:ext cx="4038598" cy="228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4029157"/>
            <a:ext cx="3204353" cy="237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751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6" y="177225"/>
            <a:ext cx="860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CSL Premium Seating Recommendations</a:t>
            </a:r>
            <a:endParaRPr lang="en-US" sz="3200" b="1" dirty="0">
              <a:solidFill>
                <a:srgbClr val="098A55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4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42830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638800" y="1981200"/>
            <a:ext cx="2286000" cy="3416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Several recent CSL collegiate football stadium </a:t>
            </a:r>
            <a:r>
              <a:rPr lang="en-US" b="1" u="sng" dirty="0" smtClean="0"/>
              <a:t>renovation</a:t>
            </a:r>
            <a:r>
              <a:rPr lang="en-US" b="1" dirty="0" smtClean="0"/>
              <a:t> projects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In general, schools followed CSL building recommendations.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Premium seating inventories between 80% and 100% sold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4450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6" y="177225"/>
            <a:ext cx="860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Study Components</a:t>
            </a:r>
            <a:endParaRPr lang="en-US" sz="3200" b="1" dirty="0">
              <a:solidFill>
                <a:srgbClr val="098A55"/>
              </a:solidFill>
            </a:endParaRPr>
          </a:p>
        </p:txBody>
      </p:sp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3343275" y="2028825"/>
            <a:ext cx="304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2657475" y="3781425"/>
            <a:ext cx="641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54500" y="3556000"/>
            <a:ext cx="0" cy="138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867275" y="2105025"/>
            <a:ext cx="325438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rc 6"/>
          <p:cNvSpPr>
            <a:spLocks/>
          </p:cNvSpPr>
          <p:nvPr/>
        </p:nvSpPr>
        <p:spPr bwMode="auto">
          <a:xfrm>
            <a:off x="4791075" y="1800225"/>
            <a:ext cx="1603375" cy="20081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541"/>
              <a:gd name="T2" fmla="*/ 21399 w 21600"/>
              <a:gd name="T3" fmla="*/ 24541 h 24541"/>
              <a:gd name="T4" fmla="*/ 0 w 21600"/>
              <a:gd name="T5" fmla="*/ 21600 h 24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54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83"/>
                  <a:pt x="21532" y="23566"/>
                  <a:pt x="21398" y="24540"/>
                </a:cubicBezTo>
              </a:path>
              <a:path w="21600" h="2454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83"/>
                  <a:pt x="21532" y="23566"/>
                  <a:pt x="21398" y="2454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7"/>
          <p:cNvSpPr>
            <a:spLocks/>
          </p:cNvSpPr>
          <p:nvPr/>
        </p:nvSpPr>
        <p:spPr bwMode="auto">
          <a:xfrm flipH="1">
            <a:off x="2124075" y="1647825"/>
            <a:ext cx="3657600" cy="2276475"/>
          </a:xfrm>
          <a:custGeom>
            <a:avLst/>
            <a:gdLst>
              <a:gd name="G0" fmla="+- 14421 0 0"/>
              <a:gd name="G1" fmla="+- 21600 0 0"/>
              <a:gd name="G2" fmla="+- 21600 0 0"/>
              <a:gd name="T0" fmla="*/ 0 w 36021"/>
              <a:gd name="T1" fmla="*/ 5519 h 25974"/>
              <a:gd name="T2" fmla="*/ 35574 w 36021"/>
              <a:gd name="T3" fmla="*/ 25974 h 25974"/>
              <a:gd name="T4" fmla="*/ 14421 w 36021"/>
              <a:gd name="T5" fmla="*/ 21600 h 25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21" h="25974" fill="none" extrusionOk="0">
                <a:moveTo>
                  <a:pt x="0" y="5519"/>
                </a:moveTo>
                <a:cubicBezTo>
                  <a:pt x="3962" y="1965"/>
                  <a:pt x="9098" y="-1"/>
                  <a:pt x="14421" y="0"/>
                </a:cubicBezTo>
                <a:cubicBezTo>
                  <a:pt x="26350" y="0"/>
                  <a:pt x="36021" y="9670"/>
                  <a:pt x="36021" y="21600"/>
                </a:cubicBezTo>
                <a:cubicBezTo>
                  <a:pt x="36021" y="23069"/>
                  <a:pt x="35871" y="24534"/>
                  <a:pt x="35573" y="25973"/>
                </a:cubicBezTo>
              </a:path>
              <a:path w="36021" h="25974" stroke="0" extrusionOk="0">
                <a:moveTo>
                  <a:pt x="0" y="5519"/>
                </a:moveTo>
                <a:cubicBezTo>
                  <a:pt x="3962" y="1965"/>
                  <a:pt x="9098" y="-1"/>
                  <a:pt x="14421" y="0"/>
                </a:cubicBezTo>
                <a:cubicBezTo>
                  <a:pt x="26350" y="0"/>
                  <a:pt x="36021" y="9670"/>
                  <a:pt x="36021" y="21600"/>
                </a:cubicBezTo>
                <a:cubicBezTo>
                  <a:pt x="36021" y="23069"/>
                  <a:pt x="35871" y="24534"/>
                  <a:pt x="35573" y="25973"/>
                </a:cubicBezTo>
                <a:lnTo>
                  <a:pt x="14421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5172075" y="378142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09950" y="4941888"/>
            <a:ext cx="1731963" cy="1154112"/>
          </a:xfrm>
          <a:prstGeom prst="rect">
            <a:avLst/>
          </a:prstGeom>
          <a:solidFill>
            <a:srgbClr val="B3880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Calibri" pitchFamily="34" charset="0"/>
                <a:cs typeface="Calibri" pitchFamily="34" charset="0"/>
              </a:rPr>
              <a:t>Financial</a:t>
            </a:r>
            <a:br>
              <a:rPr lang="en-US" sz="1400" b="1">
                <a:latin typeface="Calibri" pitchFamily="34" charset="0"/>
                <a:cs typeface="Calibri" pitchFamily="34" charset="0"/>
              </a:rPr>
            </a:br>
            <a:r>
              <a:rPr lang="en-US" sz="1400" b="1">
                <a:latin typeface="Calibri" pitchFamily="34" charset="0"/>
                <a:cs typeface="Calibri" pitchFamily="34" charset="0"/>
              </a:rPr>
              <a:t>Projections</a:t>
            </a:r>
          </a:p>
          <a:p>
            <a:pPr algn="ctr" eaLnBrk="0" hangingPunct="0"/>
            <a:r>
              <a:rPr lang="en-US" sz="1400" b="1">
                <a:latin typeface="Calibri" pitchFamily="34" charset="0"/>
                <a:cs typeface="Calibri" pitchFamily="34" charset="0"/>
              </a:rPr>
              <a:t>&amp;</a:t>
            </a:r>
          </a:p>
          <a:p>
            <a:pPr algn="ctr" eaLnBrk="0" hangingPunct="0"/>
            <a:r>
              <a:rPr lang="en-US" sz="1400" b="1">
                <a:latin typeface="Calibri" pitchFamily="34" charset="0"/>
                <a:cs typeface="Calibri" pitchFamily="34" charset="0"/>
              </a:rPr>
              <a:t>Funding </a:t>
            </a:r>
            <a:br>
              <a:rPr lang="en-US" sz="1400" b="1">
                <a:latin typeface="Calibri" pitchFamily="34" charset="0"/>
                <a:cs typeface="Calibri" pitchFamily="34" charset="0"/>
              </a:rPr>
            </a:br>
            <a:r>
              <a:rPr lang="en-US" sz="1400" b="1">
                <a:latin typeface="Calibri" pitchFamily="34" charset="0"/>
                <a:cs typeface="Calibri" pitchFamily="34" charset="0"/>
              </a:rPr>
              <a:t>Potential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971675" y="1466850"/>
            <a:ext cx="1666875" cy="1019175"/>
          </a:xfrm>
          <a:prstGeom prst="roundRect">
            <a:avLst>
              <a:gd name="adj" fmla="val 16667"/>
            </a:avLst>
          </a:prstGeom>
          <a:solidFill>
            <a:srgbClr val="098A55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Comparable</a:t>
            </a:r>
            <a:b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Facilities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43275" y="3236913"/>
            <a:ext cx="1731963" cy="1154112"/>
          </a:xfrm>
          <a:prstGeom prst="rect">
            <a:avLst/>
          </a:prstGeom>
          <a:solidFill>
            <a:srgbClr val="B3880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1400" b="1" dirty="0">
              <a:solidFill>
                <a:srgbClr val="FFCC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1400" b="1" dirty="0">
                <a:latin typeface="Calibri" pitchFamily="34" charset="0"/>
                <a:cs typeface="Calibri" pitchFamily="34" charset="0"/>
              </a:rPr>
              <a:t>Market Demand</a:t>
            </a:r>
          </a:p>
          <a:p>
            <a:pPr algn="ctr" eaLnBrk="0" hangingPunct="0"/>
            <a:r>
              <a:rPr lang="en-US" sz="1400" b="1" dirty="0">
                <a:latin typeface="Calibri" pitchFamily="34" charset="0"/>
                <a:cs typeface="Calibri" pitchFamily="34" charset="0"/>
              </a:rPr>
              <a:t>&amp;</a:t>
            </a:r>
            <a:br>
              <a:rPr lang="en-US" sz="1400" b="1" dirty="0">
                <a:latin typeface="Calibri" pitchFamily="34" charset="0"/>
                <a:cs typeface="Calibri" pitchFamily="34" charset="0"/>
              </a:rPr>
            </a:br>
            <a:r>
              <a:rPr lang="en-US" sz="1400" b="1" dirty="0">
                <a:latin typeface="Calibri" pitchFamily="34" charset="0"/>
                <a:cs typeface="Calibri" pitchFamily="34" charset="0"/>
              </a:rPr>
              <a:t>Building </a:t>
            </a:r>
            <a:br>
              <a:rPr lang="en-US" sz="1400" b="1" dirty="0">
                <a:latin typeface="Calibri" pitchFamily="34" charset="0"/>
                <a:cs typeface="Calibri" pitchFamily="34" charset="0"/>
              </a:rPr>
            </a:br>
            <a:r>
              <a:rPr lang="en-US" sz="1400" b="1" dirty="0">
                <a:latin typeface="Calibri" pitchFamily="34" charset="0"/>
                <a:cs typeface="Calibri" pitchFamily="34" charset="0"/>
              </a:rPr>
              <a:t>Program </a:t>
            </a:r>
            <a:br>
              <a:rPr lang="en-US" sz="1400" b="1" dirty="0">
                <a:latin typeface="Calibri" pitchFamily="34" charset="0"/>
                <a:cs typeface="Calibri" pitchFamily="34" charset="0"/>
              </a:rPr>
            </a:b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990600" y="3171825"/>
            <a:ext cx="1666875" cy="1019175"/>
          </a:xfrm>
          <a:prstGeom prst="roundRect">
            <a:avLst>
              <a:gd name="adj" fmla="val 16667"/>
            </a:avLst>
          </a:prstGeom>
          <a:solidFill>
            <a:srgbClr val="098A55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Historical </a:t>
            </a:r>
            <a:b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4724400" y="1419225"/>
            <a:ext cx="1666875" cy="1019175"/>
          </a:xfrm>
          <a:prstGeom prst="roundRect">
            <a:avLst>
              <a:gd name="adj" fmla="val 16667"/>
            </a:avLst>
          </a:prstGeom>
          <a:solidFill>
            <a:srgbClr val="098A55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Competitive </a:t>
            </a:r>
            <a:b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Facilities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5857875" y="3171825"/>
            <a:ext cx="1666875" cy="1019175"/>
          </a:xfrm>
          <a:prstGeom prst="roundRect">
            <a:avLst>
              <a:gd name="adj" fmla="val 16667"/>
            </a:avLst>
          </a:prstGeom>
          <a:solidFill>
            <a:srgbClr val="098A55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Market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Surveys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15280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Mountain West Conference Premium Seating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95930"/>
            <a:ext cx="853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*Utah State and San Jose State will become members of the Mountain West Conference in 2013, following the departure of Boise State and San Diego State.</a:t>
            </a: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5498"/>
            <a:ext cx="8629648" cy="382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863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6" y="177225"/>
            <a:ext cx="860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Survey Completion Statistics</a:t>
            </a:r>
            <a:endParaRPr lang="en-US" sz="3200" b="1" dirty="0">
              <a:solidFill>
                <a:srgbClr val="098A55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329074" cy="368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467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6" y="177225"/>
            <a:ext cx="860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8A55"/>
                </a:solidFill>
              </a:rPr>
              <a:t>Survey Respondent Status</a:t>
            </a:r>
            <a:endParaRPr lang="en-US" sz="3200" b="1" dirty="0">
              <a:solidFill>
                <a:srgbClr val="098A55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" y="6629400"/>
            <a:ext cx="8610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355068"/>
            <a:ext cx="858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Most Common Selections per Survey Group</a:t>
            </a:r>
            <a:endParaRPr lang="en-US" b="1" u="sng" dirty="0"/>
          </a:p>
        </p:txBody>
      </p:sp>
      <p:grpSp>
        <p:nvGrpSpPr>
          <p:cNvPr id="26" name="Group 25"/>
          <p:cNvGrpSpPr/>
          <p:nvPr/>
        </p:nvGrpSpPr>
        <p:grpSpPr>
          <a:xfrm>
            <a:off x="381000" y="4925199"/>
            <a:ext cx="7924800" cy="1856601"/>
            <a:chOff x="381000" y="4848999"/>
            <a:chExt cx="7924800" cy="1856601"/>
          </a:xfrm>
        </p:grpSpPr>
        <p:grpSp>
          <p:nvGrpSpPr>
            <p:cNvPr id="9" name="Group 8"/>
            <p:cNvGrpSpPr/>
            <p:nvPr/>
          </p:nvGrpSpPr>
          <p:grpSpPr>
            <a:xfrm>
              <a:off x="381000" y="4848999"/>
              <a:ext cx="2057400" cy="789801"/>
              <a:chOff x="381000" y="4848999"/>
              <a:chExt cx="2057400" cy="78980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81000" y="4848999"/>
                <a:ext cx="2057400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Ram Club Donors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1000" y="5084802"/>
                <a:ext cx="2057400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Alumni – 76%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FB season ticket holder – 60%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University donor – 37%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76600" y="4848999"/>
              <a:ext cx="2209800" cy="789801"/>
              <a:chOff x="3200400" y="4848999"/>
              <a:chExt cx="2209800" cy="78980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200400" y="4848999"/>
                <a:ext cx="2209800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Non-Ram Club Athletic Donors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00400" y="5084802"/>
                <a:ext cx="2209800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Alumni – 80%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Occasional FB ticket buyer – 53%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University donor – 44%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248400" y="4848999"/>
              <a:ext cx="2057400" cy="789801"/>
              <a:chOff x="6248400" y="4848999"/>
              <a:chExt cx="2057400" cy="78980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248400" y="4848999"/>
                <a:ext cx="2057400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Season Ticket Holders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48400" y="5084802"/>
                <a:ext cx="2057400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Alumni – 70%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University donor – 20%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Faculty / Staff – 17%</a:t>
                </a:r>
                <a:endParaRPr lang="en-US" sz="10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828800" y="5887998"/>
              <a:ext cx="2057400" cy="789801"/>
              <a:chOff x="1828800" y="5887998"/>
              <a:chExt cx="2057400" cy="78980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828800" y="5887998"/>
                <a:ext cx="2057400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Occasional Ticket Buyers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0" y="6123801"/>
                <a:ext cx="2057400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Alumni – 75%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University donor – 24%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Faculty / Staff – 21%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724400" y="5915799"/>
              <a:ext cx="2057400" cy="789801"/>
              <a:chOff x="4724400" y="5915799"/>
              <a:chExt cx="2057400" cy="78980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724400" y="5915799"/>
                <a:ext cx="2057400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Other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724400" y="6151602"/>
                <a:ext cx="2057400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Alumni – 69%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Faculty / Staff – 33%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000" dirty="0" smtClean="0"/>
                  <a:t>University donor – 12%</a:t>
                </a:r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85820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733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526</Words>
  <Application>Microsoft Office PowerPoint</Application>
  <PresentationFormat>On-screen Show (4:3)</PresentationFormat>
  <Paragraphs>200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Melissa Heiter</cp:lastModifiedBy>
  <cp:revision>202</cp:revision>
  <cp:lastPrinted>2012-05-25T15:27:12Z</cp:lastPrinted>
  <dcterms:created xsi:type="dcterms:W3CDTF">2012-05-02T13:55:02Z</dcterms:created>
  <dcterms:modified xsi:type="dcterms:W3CDTF">2012-05-30T22:23:59Z</dcterms:modified>
</cp:coreProperties>
</file>