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58" r:id="rId5"/>
    <p:sldId id="260" r:id="rId6"/>
    <p:sldId id="271" r:id="rId7"/>
    <p:sldId id="268" r:id="rId8"/>
    <p:sldId id="269" r:id="rId9"/>
    <p:sldId id="261" r:id="rId10"/>
    <p:sldId id="262" r:id="rId11"/>
    <p:sldId id="263" r:id="rId12"/>
    <p:sldId id="264" r:id="rId13"/>
    <p:sldId id="266" r:id="rId14"/>
    <p:sldId id="267" r:id="rId15"/>
    <p:sldId id="270" r:id="rId16"/>
    <p:sldId id="272"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D1B"/>
    <a:srgbClr val="1628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1"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4368"/>
    </p:cViewPr>
  </p:outlineViewPr>
  <p:notesTextViewPr>
    <p:cViewPr>
      <p:scale>
        <a:sx n="100" d="100"/>
        <a:sy n="100" d="100"/>
      </p:scale>
      <p:origin x="0" y="0"/>
    </p:cViewPr>
  </p:notesTextViewPr>
  <p:notesViewPr>
    <p:cSldViewPr>
      <p:cViewPr varScale="1">
        <p:scale>
          <a:sx n="65" d="100"/>
          <a:sy n="65" d="100"/>
        </p:scale>
        <p:origin x="-2549"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2"/>
            <a:ext cx="2972421" cy="464980"/>
          </a:xfrm>
          <a:prstGeom prst="rect">
            <a:avLst/>
          </a:prstGeom>
        </p:spPr>
        <p:txBody>
          <a:bodyPr vert="horz" lIns="91440" tIns="45720" rIns="91440" bIns="45720" rtlCol="0"/>
          <a:lstStyle>
            <a:lvl1pPr algn="r">
              <a:defRPr sz="1200"/>
            </a:lvl1pPr>
          </a:lstStyle>
          <a:p>
            <a:fld id="{B0B12A2E-CF98-4667-BD1E-7878F64EA82D}" type="datetimeFigureOut">
              <a:rPr lang="en-US" smtClean="0"/>
              <a:pPr/>
              <a:t>8/9/2012</a:t>
            </a:fld>
            <a:endParaRPr lang="en-US" dirty="0"/>
          </a:p>
        </p:txBody>
      </p:sp>
      <p:sp>
        <p:nvSpPr>
          <p:cNvPr id="4" name="Footer Placeholder 3"/>
          <p:cNvSpPr>
            <a:spLocks noGrp="1"/>
          </p:cNvSpPr>
          <p:nvPr>
            <p:ph type="ftr" sz="quarter" idx="2"/>
          </p:nvPr>
        </p:nvSpPr>
        <p:spPr>
          <a:xfrm>
            <a:off x="1" y="8829824"/>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4"/>
            <a:ext cx="2972421" cy="464980"/>
          </a:xfrm>
          <a:prstGeom prst="rect">
            <a:avLst/>
          </a:prstGeom>
        </p:spPr>
        <p:txBody>
          <a:bodyPr vert="horz" lIns="91440" tIns="45720" rIns="91440" bIns="45720" rtlCol="0" anchor="b"/>
          <a:lstStyle>
            <a:lvl1pPr algn="r">
              <a:defRPr sz="1200"/>
            </a:lvl1pPr>
          </a:lstStyle>
          <a:p>
            <a:fld id="{1F3D36E7-E7A8-4242-9E4A-28EB067B8E42}" type="slidenum">
              <a:rPr lang="en-US" smtClean="0"/>
              <a:pPr/>
              <a:t>‹#›</a:t>
            </a:fld>
            <a:endParaRPr lang="en-US" dirty="0"/>
          </a:p>
        </p:txBody>
      </p:sp>
    </p:spTree>
    <p:extLst>
      <p:ext uri="{BB962C8B-B14F-4D97-AF65-F5344CB8AC3E}">
        <p14:creationId xmlns:p14="http://schemas.microsoft.com/office/powerpoint/2010/main" xmlns="" val="2806731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2"/>
            <a:ext cx="2972421" cy="464980"/>
          </a:xfrm>
          <a:prstGeom prst="rect">
            <a:avLst/>
          </a:prstGeom>
        </p:spPr>
        <p:txBody>
          <a:bodyPr vert="horz" lIns="91440" tIns="45720" rIns="91440" bIns="45720" rtlCol="0"/>
          <a:lstStyle>
            <a:lvl1pPr algn="r">
              <a:defRPr sz="1200"/>
            </a:lvl1pPr>
          </a:lstStyle>
          <a:p>
            <a:fld id="{F9E822E9-B6C9-4DA6-A67D-63A3339061D6}" type="datetimeFigureOut">
              <a:rPr lang="en-US" smtClean="0"/>
              <a:pPr/>
              <a:t>8/9/2012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511"/>
            <a:ext cx="5485158" cy="41832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4"/>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824"/>
            <a:ext cx="2972421" cy="464980"/>
          </a:xfrm>
          <a:prstGeom prst="rect">
            <a:avLst/>
          </a:prstGeom>
        </p:spPr>
        <p:txBody>
          <a:bodyPr vert="horz" lIns="91440" tIns="45720" rIns="91440" bIns="45720" rtlCol="0" anchor="b"/>
          <a:lstStyle>
            <a:lvl1pPr algn="r">
              <a:defRPr sz="1200"/>
            </a:lvl1pPr>
          </a:lstStyle>
          <a:p>
            <a:fld id="{49AD3F0A-2A8D-4C8D-B3AE-0F06044C78BB}" type="slidenum">
              <a:rPr lang="en-US" smtClean="0"/>
              <a:pPr/>
              <a:t>‹#›</a:t>
            </a:fld>
            <a:endParaRPr lang="en-US" dirty="0"/>
          </a:p>
        </p:txBody>
      </p:sp>
    </p:spTree>
    <p:extLst>
      <p:ext uri="{BB962C8B-B14F-4D97-AF65-F5344CB8AC3E}">
        <p14:creationId xmlns:p14="http://schemas.microsoft.com/office/powerpoint/2010/main" xmlns="" val="70413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completed a general analysis of Hughes stadium and compared that analysis to the program for the proposed on campus stadium. SLIDE</a:t>
            </a:r>
          </a:p>
          <a:p>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a:t>
            </a:r>
            <a:r>
              <a:rPr lang="en-US" baseline="0" dirty="0" smtClean="0"/>
              <a:t> </a:t>
            </a:r>
            <a:r>
              <a:rPr lang="en-US" dirty="0" smtClean="0"/>
              <a:t>took the $40M X the 1.7 inflation multiplier to get us from 1999 to 2013</a:t>
            </a:r>
            <a:r>
              <a:rPr lang="en-US" baseline="0" dirty="0" smtClean="0"/>
              <a:t>.  This resulted in a construction cost of around $68M today.  We checked this against an anticipated cost per sqft and it agreed. We took this number times a 1.3 multiplier to get from construction cost to total project or total development costs to $88.4M.  We anticipated some moderate upgrades and developed a range estimate for this  which resulted in a total project cost of between $90M and $105M.  </a:t>
            </a:r>
          </a:p>
          <a:p>
            <a:endParaRPr lang="en-US" baseline="0" dirty="0" smtClean="0"/>
          </a:p>
          <a:p>
            <a:r>
              <a:rPr lang="en-US" baseline="0" dirty="0" smtClean="0"/>
              <a:t>The cost to add 17,000 seats to Hughes does not include the necessary revenue generating amenities programmed for the new stadium. The technology upgrades or the current estimated ongoing maintenance, repair and infrastructure upgrade costs…..(AMY ? )….SLIDE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AD3F0A-2A8D-4C8D-B3AE-0F06044C78B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an overall sqft increase of</a:t>
            </a:r>
            <a:r>
              <a:rPr lang="en-US" baseline="0" dirty="0" smtClean="0"/>
              <a:t> approximately 300,000 sqft it made a fair amount of sense to compare the existing Hughes stadium to the proposed on campus stadium on a space by space basis.  We used our existing data base, the building program developed by populous for the new stadium and developed a space analysis matrix spreadsheet that produced the following results:….SLIDE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Spaces that are identified in both facilities but show a significant sqft increase</a:t>
            </a:r>
            <a:r>
              <a:rPr lang="en-US" baseline="0" dirty="0" smtClean="0"/>
              <a:t> include accessible seating, premium seating, locker rooms, additional space for police services and officials, greatly increased kitchen and concession space, lounge and meeting space as well as media areas…..SLIDE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Spaces are not currently available at Hughes but programmed in the new stadium include Loge box seating, Mini suites, a micro brew bar, sideline filed club seating, auxiliary locker rooms, training and post game meeting space, recruiting rooms with hall of fame space, coaches workrooms, parent lounges, additional conference rooms and a alumni and welcome center…… (Amy asks populous, ICON to add to the discussion) </a:t>
            </a:r>
          </a:p>
          <a:p>
            <a:endParaRPr lang="en-US" baseline="0" dirty="0" smtClean="0"/>
          </a:p>
        </p:txBody>
      </p:sp>
      <p:sp>
        <p:nvSpPr>
          <p:cNvPr id="4" name="Slide Number Placeholder 3"/>
          <p:cNvSpPr>
            <a:spLocks noGrp="1"/>
          </p:cNvSpPr>
          <p:nvPr>
            <p:ph type="sldNum" sz="quarter" idx="10"/>
          </p:nvPr>
        </p:nvSpPr>
        <p:spPr/>
        <p:txBody>
          <a:bodyPr/>
          <a:lstStyle/>
          <a:p>
            <a:fld id="{49AD3F0A-2A8D-4C8D-B3AE-0F06044C78B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Hughes was designed in 1966, constructed in 1967, and occupied just in time for the first game September 1968.  The stadium in its original configuration was around 300,000 sqft and had seating for 30,000 fans.  in comparison, The proposed on campus is around 640,000 sqft and will accommodate seating for around 43,000 fans.  SLIDE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Between 1968 and today two major studies were completed that identified options for renovations and additions to Hughes.  In 1999, HOK sports completed a study w/ a very conceptual cost analysis with several options to add seats in various configurations to the Hughes.  In 2003 a program plan was completed describing approximately $15M of work that was completed in 2006.  SLIDE</a:t>
            </a:r>
          </a:p>
          <a:p>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This work included additions and renovations to the west press box which is now in large part premium seating, additional seats behind the north end zone and the scoreboard replacement.  In 2007 the existing play field was replaced.  in 2011 we made significant landscape, parking and access improvements and recently replaced the stadium lighting. SLIDE</a:t>
            </a:r>
          </a:p>
          <a:p>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the improvements, today we can accommodate over 32,000 fans, have some premium seating including 435 club seats and 12 luxury suites, and have greatly increased the accessible seating. </a:t>
            </a:r>
            <a:r>
              <a:rPr lang="en-US" baseline="0" dirty="0" smtClean="0"/>
              <a:t>Steve </a:t>
            </a:r>
            <a:r>
              <a:rPr lang="en-US" baseline="0" dirty="0" err="1" smtClean="0"/>
              <a:t>Hultin</a:t>
            </a:r>
            <a:r>
              <a:rPr lang="en-US" baseline="0" dirty="0" smtClean="0"/>
              <a:t> then completed an analysis of current operating and compiled the current deferred maintenance list of projects for Hughes with the associated estimated costs…..</a:t>
            </a:r>
            <a:r>
              <a:rPr lang="en-US" sz="1200" kern="1200" baseline="0" dirty="0" smtClean="0">
                <a:solidFill>
                  <a:schemeClr val="tx1"/>
                </a:solidFill>
                <a:latin typeface="+mn-lt"/>
                <a:ea typeface="+mn-ea"/>
                <a:cs typeface="+mn-cs"/>
              </a:rPr>
              <a: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AD3F0A-2A8D-4C8D-B3AE-0F06044C78B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AND THEN TURN</a:t>
            </a:r>
            <a:r>
              <a:rPr lang="en-US" baseline="0" dirty="0" smtClean="0"/>
              <a:t> OVER TO MIKE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1999 study focused on seating expansion.</a:t>
            </a:r>
            <a:r>
              <a:rPr lang="en-US" baseline="0" dirty="0" smtClean="0"/>
              <a:t>  The most viable option appears to result in adding approximately 17,000 seats.  We studied the very preliminary cost estimates for adding this number of seats in 1999.  We averaged a construction inflation factor with input from industry sources including the Turner Construction Cost Index to get us to 2013 costs and then rechecked this number against potential sqft costs in 2013…. SLIDE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a:t>
            </a:r>
            <a:r>
              <a:rPr lang="en-US" baseline="0" dirty="0" smtClean="0"/>
              <a:t> the combination of options derived from the 1999 plan w/ the associated sqft. We used a combination that added seats on the north, south and east sides of the existing stadium. In 1999 the cost to add 17,000 seats form this combination was estimated at $40M. SLIDE</a:t>
            </a:r>
            <a:endParaRPr lang="en-US" dirty="0"/>
          </a:p>
        </p:txBody>
      </p:sp>
      <p:sp>
        <p:nvSpPr>
          <p:cNvPr id="4" name="Slide Number Placeholder 3"/>
          <p:cNvSpPr>
            <a:spLocks noGrp="1"/>
          </p:cNvSpPr>
          <p:nvPr>
            <p:ph type="sldNum" sz="quarter" idx="10"/>
          </p:nvPr>
        </p:nvSpPr>
        <p:spPr/>
        <p:txBody>
          <a:bodyPr/>
          <a:lstStyle/>
          <a:p>
            <a:fld id="{49AD3F0A-2A8D-4C8D-B3AE-0F06044C78B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71FF-6695-45A7-926B-602E4301C456}" type="datetimeFigureOut">
              <a:rPr lang="en-US" smtClean="0"/>
              <a:pPr/>
              <a:t>8/9/2012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D8843-0210-4AAD-8AF6-A34E931A35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2D1B">
            <a:alpha val="9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71FF-6695-45A7-926B-602E4301C456}" type="datetimeFigureOut">
              <a:rPr lang="en-US" smtClean="0"/>
              <a:pPr/>
              <a:t>8/9/2012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D8843-0210-4AAD-8AF6-A34E931A35C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latin typeface="Arial Narrow" pitchFamily="34" charset="0"/>
              </a:rPr>
              <a:t>HUGHES STADIUM ANALYSIS</a:t>
            </a:r>
            <a:endParaRPr lang="en-US" dirty="0">
              <a:latin typeface="Arial Narrow" pitchFamily="34" charset="0"/>
            </a:endParaRPr>
          </a:p>
        </p:txBody>
      </p:sp>
      <p:sp>
        <p:nvSpPr>
          <p:cNvPr id="3" name="Subtitle 2"/>
          <p:cNvSpPr>
            <a:spLocks noGrp="1"/>
          </p:cNvSpPr>
          <p:nvPr>
            <p:ph type="subTitle" idx="1"/>
          </p:nvPr>
        </p:nvSpPr>
        <p:spPr>
          <a:xfrm>
            <a:off x="0" y="6477000"/>
            <a:ext cx="9144000" cy="381000"/>
          </a:xfrm>
          <a:solidFill>
            <a:schemeClr val="bg2">
              <a:lumMod val="95000"/>
              <a:lumOff val="5000"/>
            </a:schemeClr>
          </a:solidFill>
        </p:spPr>
        <p:txBody>
          <a:bodyPr>
            <a:normAutofit fontScale="55000" lnSpcReduction="20000"/>
          </a:bodyPr>
          <a:lstStyle/>
          <a:p>
            <a:pPr algn="r"/>
            <a:r>
              <a:rPr lang="en-US" sz="2400" dirty="0" smtClean="0"/>
              <a:t>COLORADO STATE UNIVERSITY</a:t>
            </a:r>
          </a:p>
          <a:p>
            <a:pPr algn="r"/>
            <a:r>
              <a:rPr lang="en-US" sz="1300" dirty="0" smtClean="0"/>
              <a:t>P L A N N I N G,  D E S I G N  AND C O N S T R U C T I O 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rial Narrow" pitchFamily="34" charset="0"/>
              </a:rPr>
              <a:t>1999 ESTIMATED COST TO ADD 17,000 SEATS TO HUGHES STADIUM</a:t>
            </a:r>
            <a:endParaRPr lang="en-US" dirty="0">
              <a:latin typeface="Arial Narrow" pitchFamily="34" charset="0"/>
            </a:endParaRPr>
          </a:p>
        </p:txBody>
      </p:sp>
      <p:sp>
        <p:nvSpPr>
          <p:cNvPr id="3" name="Content Placeholder 2"/>
          <p:cNvSpPr>
            <a:spLocks noGrp="1"/>
          </p:cNvSpPr>
          <p:nvPr>
            <p:ph sz="half" idx="1"/>
          </p:nvPr>
        </p:nvSpPr>
        <p:spPr>
          <a:xfrm>
            <a:off x="381000" y="1905001"/>
            <a:ext cx="8153400" cy="4038600"/>
          </a:xfrm>
        </p:spPr>
        <p:txBody>
          <a:bodyPr>
            <a:normAutofit/>
          </a:bodyPr>
          <a:lstStyle/>
          <a:p>
            <a:r>
              <a:rPr lang="en-US" sz="1800" dirty="0"/>
              <a:t>North </a:t>
            </a:r>
            <a:r>
              <a:rPr lang="en-US" sz="1800" dirty="0" smtClean="0"/>
              <a:t>2*– </a:t>
            </a:r>
            <a:r>
              <a:rPr lang="en-US" sz="1800" dirty="0"/>
              <a:t>7200 Seats </a:t>
            </a:r>
            <a:r>
              <a:rPr lang="en-US" sz="1800" dirty="0" smtClean="0"/>
              <a:t>: 			    	 $12M	73,000 GSF</a:t>
            </a:r>
            <a:endParaRPr lang="en-US" sz="1800" dirty="0"/>
          </a:p>
          <a:p>
            <a:r>
              <a:rPr lang="en-US" sz="1800" dirty="0"/>
              <a:t>South </a:t>
            </a:r>
            <a:r>
              <a:rPr lang="en-US" sz="1800" dirty="0" smtClean="0"/>
              <a:t>1*– </a:t>
            </a:r>
            <a:r>
              <a:rPr lang="en-US" sz="1800" dirty="0"/>
              <a:t>4100 Seats + 600 Seats VIP </a:t>
            </a:r>
            <a:r>
              <a:rPr lang="en-US" sz="1800" dirty="0" smtClean="0"/>
              <a:t>Level :		 $10M	45,000 GSF</a:t>
            </a:r>
            <a:endParaRPr lang="en-US" sz="1800" dirty="0"/>
          </a:p>
          <a:p>
            <a:r>
              <a:rPr lang="en-US" sz="1800" dirty="0"/>
              <a:t>East </a:t>
            </a:r>
            <a:r>
              <a:rPr lang="en-US" sz="1800" dirty="0" smtClean="0"/>
              <a:t>4*– </a:t>
            </a:r>
            <a:r>
              <a:rPr lang="en-US" sz="1800" dirty="0"/>
              <a:t>1100 Club + 4000 Upper Level </a:t>
            </a:r>
            <a:r>
              <a:rPr lang="en-US" sz="1800" dirty="0" smtClean="0"/>
              <a:t>Seats : 	 $18M	104,000 GSF</a:t>
            </a:r>
            <a:endParaRPr lang="en-US" sz="1800" dirty="0"/>
          </a:p>
          <a:p>
            <a:pPr>
              <a:buNone/>
            </a:pPr>
            <a:endParaRPr lang="en-US" dirty="0" smtClean="0"/>
          </a:p>
          <a:p>
            <a:pPr>
              <a:buNone/>
            </a:pPr>
            <a:r>
              <a:rPr lang="en-US" sz="2400" dirty="0" smtClean="0"/>
              <a:t>    17,000 seats : 				$40M </a:t>
            </a:r>
            <a:r>
              <a:rPr lang="en-US" sz="2000" dirty="0" smtClean="0"/>
              <a:t>(in 1999 dollars)</a:t>
            </a:r>
            <a:endParaRPr lang="en-US" sz="2000" dirty="0"/>
          </a:p>
          <a:p>
            <a:pPr>
              <a:buNone/>
            </a:pPr>
            <a:endParaRPr lang="en-US" dirty="0" smtClean="0"/>
          </a:p>
          <a:p>
            <a:pPr>
              <a:buNone/>
            </a:pPr>
            <a:r>
              <a:rPr lang="en-US" sz="2000" dirty="0" smtClean="0"/>
              <a:t>*identifies the seating option from the 1999 study; other combinations yield similar results</a:t>
            </a:r>
            <a:endParaRPr lang="en-US" sz="2000" dirty="0"/>
          </a:p>
        </p:txBody>
      </p:sp>
      <p:sp>
        <p:nvSpPr>
          <p:cNvPr id="5"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rial Narrow" pitchFamily="34" charset="0"/>
              </a:rPr>
              <a:t>CURRENT ESTIMATED COST TO ADD 17,000 SEATS TO HUGHES STADIUM</a:t>
            </a:r>
            <a:endParaRPr lang="en-US" dirty="0">
              <a:latin typeface="Arial Narrow" pitchFamily="34" charset="0"/>
            </a:endParaRPr>
          </a:p>
        </p:txBody>
      </p:sp>
      <p:sp>
        <p:nvSpPr>
          <p:cNvPr id="3" name="Content Placeholder 2"/>
          <p:cNvSpPr>
            <a:spLocks noGrp="1"/>
          </p:cNvSpPr>
          <p:nvPr>
            <p:ph sz="half" idx="1"/>
          </p:nvPr>
        </p:nvSpPr>
        <p:spPr>
          <a:xfrm>
            <a:off x="457200" y="1447801"/>
            <a:ext cx="8686800" cy="2666999"/>
          </a:xfrm>
        </p:spPr>
        <p:txBody>
          <a:bodyPr>
            <a:normAutofit/>
          </a:bodyPr>
          <a:lstStyle/>
          <a:p>
            <a:r>
              <a:rPr lang="en-US" sz="1800" dirty="0" smtClean="0"/>
              <a:t>Construction cost in 1999					$40,000,000</a:t>
            </a:r>
          </a:p>
          <a:p>
            <a:r>
              <a:rPr lang="en-US" sz="1800" dirty="0" smtClean="0"/>
              <a:t>Construction inflation (1999-2013)				X1.7</a:t>
            </a:r>
          </a:p>
          <a:p>
            <a:r>
              <a:rPr lang="en-US" sz="1800" dirty="0" smtClean="0"/>
              <a:t>Subtotal- construction cost in 2013				$68M*</a:t>
            </a:r>
          </a:p>
          <a:p>
            <a:r>
              <a:rPr lang="en-US" sz="1800" dirty="0" smtClean="0"/>
              <a:t>Construction Cost to Total Project Cost factor			X1.3	</a:t>
            </a:r>
          </a:p>
          <a:p>
            <a:r>
              <a:rPr lang="en-US" sz="1800" dirty="0" smtClean="0"/>
              <a:t>Total Project Cost					$88.4M		</a:t>
            </a:r>
          </a:p>
          <a:p>
            <a:r>
              <a:rPr lang="en-US" sz="1800" dirty="0" smtClean="0"/>
              <a:t>With allowance range for moderate upgrades			$1.6M- $16.6M		</a:t>
            </a:r>
          </a:p>
          <a:p>
            <a:r>
              <a:rPr lang="en-US" sz="1800" dirty="0" smtClean="0"/>
              <a:t>Total Project Cost – 17,000 seats only			$90M-$105M**</a:t>
            </a:r>
            <a:endParaRPr lang="en-US" sz="1800" dirty="0"/>
          </a:p>
        </p:txBody>
      </p:sp>
      <p:sp>
        <p:nvSpPr>
          <p:cNvPr id="5" name="TextBox 4"/>
          <p:cNvSpPr txBox="1"/>
          <p:nvPr/>
        </p:nvSpPr>
        <p:spPr>
          <a:xfrm>
            <a:off x="533400" y="4114800"/>
            <a:ext cx="8153400" cy="2185214"/>
          </a:xfrm>
          <a:prstGeom prst="rect">
            <a:avLst/>
          </a:prstGeom>
          <a:noFill/>
        </p:spPr>
        <p:txBody>
          <a:bodyPr wrap="square" rtlCol="0">
            <a:spAutoFit/>
          </a:bodyPr>
          <a:lstStyle/>
          <a:p>
            <a:r>
              <a:rPr lang="en-US" sz="1600" dirty="0" smtClean="0"/>
              <a:t>*In reviewing the cost estimates from 1999 and the inflation factor used we also looked at the seating expansion on a cost per square foot basis ($/GSF). In that analysis we find:</a:t>
            </a:r>
          </a:p>
          <a:p>
            <a:endParaRPr lang="en-US" sz="1600" dirty="0" smtClean="0"/>
          </a:p>
          <a:p>
            <a:pPr>
              <a:buFont typeface="Arial" pitchFamily="34" charset="0"/>
              <a:buChar char="•"/>
            </a:pPr>
            <a:r>
              <a:rPr lang="en-US" sz="1600" dirty="0" smtClean="0"/>
              <a:t>	Total net square foot (NSF) of seating areas = 212,000 NSF </a:t>
            </a:r>
          </a:p>
          <a:p>
            <a:pPr>
              <a:buFont typeface="Arial" pitchFamily="34" charset="0"/>
              <a:buChar char="•"/>
            </a:pPr>
            <a:r>
              <a:rPr lang="en-US" sz="1600" dirty="0" smtClean="0"/>
              <a:t>	212,000 NSF X 1.2 GSF factor = 254,400 GSF</a:t>
            </a:r>
          </a:p>
          <a:p>
            <a:pPr lvl="0">
              <a:buFont typeface="Arial" pitchFamily="34" charset="0"/>
              <a:buChar char="•"/>
            </a:pPr>
            <a:r>
              <a:rPr lang="en-US" sz="1600" dirty="0" smtClean="0"/>
              <a:t>	254,400 GSF x $270=$68.8M (agrees with estimated construction inflation factor)</a:t>
            </a:r>
          </a:p>
          <a:p>
            <a:pPr lvl="0"/>
            <a:endParaRPr lang="en-US" sz="1600" dirty="0" smtClean="0"/>
          </a:p>
          <a:p>
            <a:pPr lvl="0"/>
            <a:r>
              <a:rPr lang="en-US" sz="1200" dirty="0" smtClean="0"/>
              <a:t>**The estimated total project cost for an additional 17,000 seats does not include any of the outstanding deferred controlled maintenance costs, revenue generating amenities  or technology upgrades programmed in the new football stadium.</a:t>
            </a:r>
            <a:endParaRPr lang="en-US" sz="1200" dirty="0"/>
          </a:p>
        </p:txBody>
      </p:sp>
      <p:sp>
        <p:nvSpPr>
          <p:cNvPr id="7"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Narrow" pitchFamily="34" charset="0"/>
              </a:rPr>
              <a:t>COMPARING AMENITIES</a:t>
            </a:r>
            <a:endParaRPr lang="en-US" dirty="0">
              <a:latin typeface="Arial Narrow" pitchFamily="34" charset="0"/>
            </a:endParaRPr>
          </a:p>
        </p:txBody>
      </p:sp>
      <p:sp>
        <p:nvSpPr>
          <p:cNvPr id="3" name="Content Placeholder 2"/>
          <p:cNvSpPr>
            <a:spLocks noGrp="1"/>
          </p:cNvSpPr>
          <p:nvPr>
            <p:ph idx="1"/>
          </p:nvPr>
        </p:nvSpPr>
        <p:spPr>
          <a:xfrm>
            <a:off x="304800" y="4572000"/>
            <a:ext cx="8534400" cy="1676399"/>
          </a:xfrm>
        </p:spPr>
        <p:txBody>
          <a:bodyPr>
            <a:normAutofit lnSpcReduction="10000"/>
          </a:bodyPr>
          <a:lstStyle/>
          <a:p>
            <a:pPr>
              <a:buNone/>
            </a:pPr>
            <a:r>
              <a:rPr lang="en-US" sz="2000" dirty="0" smtClean="0">
                <a:latin typeface="Arial Narrow" pitchFamily="34" charset="0"/>
              </a:rPr>
              <a:t>Documents used in this analysis:</a:t>
            </a:r>
          </a:p>
          <a:p>
            <a:pPr lvl="1"/>
            <a:r>
              <a:rPr lang="en-US" sz="2000" dirty="0" smtClean="0">
                <a:latin typeface="Arial Narrow" pitchFamily="34" charset="0"/>
              </a:rPr>
              <a:t>Feasibility Report, Draft Building Program, Populous, June 19,2012</a:t>
            </a:r>
          </a:p>
          <a:p>
            <a:pPr lvl="1"/>
            <a:r>
              <a:rPr lang="en-US" sz="2000" dirty="0" smtClean="0">
                <a:latin typeface="Arial Narrow" pitchFamily="34" charset="0"/>
              </a:rPr>
              <a:t>Facilities Management space use database and existing conditions floor plans for Hughes Stadium</a:t>
            </a:r>
          </a:p>
          <a:p>
            <a:pPr lvl="1"/>
            <a:r>
              <a:rPr lang="en-US" sz="2000" dirty="0" smtClean="0">
                <a:latin typeface="Arial Narrow" pitchFamily="34" charset="0"/>
              </a:rPr>
              <a:t>Amenity Analysis Matrix</a:t>
            </a:r>
            <a:endParaRPr lang="en-US" sz="2000" dirty="0">
              <a:latin typeface="Arial Narrow" pitchFamily="34" charset="0"/>
            </a:endParaRPr>
          </a:p>
        </p:txBody>
      </p:sp>
      <p:sp>
        <p:nvSpPr>
          <p:cNvPr id="7"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pic>
        <p:nvPicPr>
          <p:cNvPr id="24580" name="Picture 4"/>
          <p:cNvPicPr>
            <a:picLocks noChangeAspect="1" noChangeArrowheads="1"/>
          </p:cNvPicPr>
          <p:nvPr/>
        </p:nvPicPr>
        <p:blipFill>
          <a:blip r:embed="rId3" cstate="print"/>
          <a:srcRect/>
          <a:stretch>
            <a:fillRect/>
          </a:stretch>
        </p:blipFill>
        <p:spPr bwMode="auto">
          <a:xfrm>
            <a:off x="3048000" y="1219200"/>
            <a:ext cx="3057525" cy="320040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6262688" y="1219200"/>
            <a:ext cx="2881312" cy="3200399"/>
          </a:xfrm>
          <a:prstGeom prst="rect">
            <a:avLst/>
          </a:prstGeom>
          <a:noFill/>
          <a:ln w="9525">
            <a:noFill/>
            <a:miter lim="800000"/>
            <a:headEnd/>
            <a:tailEnd/>
          </a:ln>
        </p:spPr>
      </p:pic>
      <p:pic>
        <p:nvPicPr>
          <p:cNvPr id="11" name="Picture 10" descr="hughes aerial.jpg"/>
          <p:cNvPicPr>
            <a:picLocks noChangeAspect="1"/>
          </p:cNvPicPr>
          <p:nvPr/>
        </p:nvPicPr>
        <p:blipFill>
          <a:blip r:embed="rId5" cstate="print"/>
          <a:stretch>
            <a:fillRect/>
          </a:stretch>
        </p:blipFill>
        <p:spPr>
          <a:xfrm>
            <a:off x="152400" y="1219200"/>
            <a:ext cx="2769249" cy="3200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smtClean="0">
                <a:latin typeface="Arial Narrow" pitchFamily="34" charset="0"/>
              </a:rPr>
              <a:t>COMPARING AMENITIES - EXISTING</a:t>
            </a:r>
            <a:endParaRPr lang="en-US" dirty="0"/>
          </a:p>
        </p:txBody>
      </p:sp>
      <p:sp>
        <p:nvSpPr>
          <p:cNvPr id="3" name="Content Placeholder 2"/>
          <p:cNvSpPr>
            <a:spLocks noGrp="1"/>
          </p:cNvSpPr>
          <p:nvPr>
            <p:ph idx="1"/>
          </p:nvPr>
        </p:nvSpPr>
        <p:spPr>
          <a:xfrm>
            <a:off x="457200" y="2438400"/>
            <a:ext cx="4343400" cy="3962400"/>
          </a:xfrm>
        </p:spPr>
        <p:txBody>
          <a:bodyPr>
            <a:normAutofit fontScale="40000" lnSpcReduction="20000"/>
          </a:bodyPr>
          <a:lstStyle/>
          <a:p>
            <a:pPr>
              <a:buNone/>
            </a:pPr>
            <a:endParaRPr lang="en-US" dirty="0" smtClean="0"/>
          </a:p>
          <a:p>
            <a:r>
              <a:rPr lang="en-US" sz="4500" dirty="0" smtClean="0"/>
              <a:t>ADA seating</a:t>
            </a:r>
          </a:p>
          <a:p>
            <a:r>
              <a:rPr lang="en-US" sz="4500" dirty="0" smtClean="0"/>
              <a:t>Club Seating</a:t>
            </a:r>
          </a:p>
          <a:p>
            <a:r>
              <a:rPr lang="en-US" sz="4500" dirty="0" smtClean="0"/>
              <a:t>Luxury Suites</a:t>
            </a:r>
          </a:p>
          <a:p>
            <a:r>
              <a:rPr lang="en-US" sz="4500" dirty="0" smtClean="0"/>
              <a:t>Coaches Locker Rooms</a:t>
            </a:r>
          </a:p>
          <a:p>
            <a:r>
              <a:rPr lang="en-US" sz="4500" dirty="0" smtClean="0"/>
              <a:t>Officials</a:t>
            </a:r>
          </a:p>
          <a:p>
            <a:r>
              <a:rPr lang="en-US" sz="4500" dirty="0" smtClean="0"/>
              <a:t>Pantry/Kitchen/Commissary</a:t>
            </a:r>
          </a:p>
          <a:p>
            <a:r>
              <a:rPr lang="en-US" sz="4500" dirty="0" smtClean="0"/>
              <a:t>Vending  and Concessions</a:t>
            </a:r>
          </a:p>
          <a:p>
            <a:r>
              <a:rPr lang="en-US" sz="4500" dirty="0" smtClean="0"/>
              <a:t>Lounges and Meeting space</a:t>
            </a:r>
          </a:p>
          <a:p>
            <a:r>
              <a:rPr lang="en-US" sz="4500" dirty="0" smtClean="0"/>
              <a:t>Media</a:t>
            </a:r>
          </a:p>
          <a:p>
            <a:r>
              <a:rPr lang="en-US" sz="4500" dirty="0" smtClean="0"/>
              <a:t>Police Services</a:t>
            </a:r>
          </a:p>
          <a:p>
            <a:r>
              <a:rPr lang="en-US" sz="4500" dirty="0" smtClean="0"/>
              <a:t>Restrooms (general and club/suite)</a:t>
            </a:r>
          </a:p>
          <a:p>
            <a:r>
              <a:rPr lang="en-US" sz="4500" dirty="0" smtClean="0"/>
              <a:t>Players Locker Rooms (Visiting and Home)</a:t>
            </a:r>
          </a:p>
          <a:p>
            <a:endParaRPr lang="en-US" dirty="0"/>
          </a:p>
        </p:txBody>
      </p:sp>
      <p:sp>
        <p:nvSpPr>
          <p:cNvPr id="5" name="TextBox 4"/>
          <p:cNvSpPr txBox="1"/>
          <p:nvPr/>
        </p:nvSpPr>
        <p:spPr>
          <a:xfrm>
            <a:off x="533400" y="1143000"/>
            <a:ext cx="8382000" cy="1077218"/>
          </a:xfrm>
          <a:prstGeom prst="rect">
            <a:avLst/>
          </a:prstGeom>
          <a:noFill/>
        </p:spPr>
        <p:txBody>
          <a:bodyPr wrap="square" rtlCol="0">
            <a:spAutoFit/>
          </a:bodyPr>
          <a:lstStyle/>
          <a:p>
            <a:r>
              <a:rPr lang="en-US" sz="1600" dirty="0" smtClean="0">
                <a:latin typeface="Arial Narrow" pitchFamily="34" charset="0"/>
              </a:rPr>
              <a:t> </a:t>
            </a:r>
          </a:p>
          <a:p>
            <a:pPr>
              <a:buNone/>
            </a:pPr>
            <a:r>
              <a:rPr lang="en-US" sz="2400" dirty="0" smtClean="0"/>
              <a:t>The proposed stadium is programmed with a significant increase in NSF (approximately 100% or greater) for the following areas:</a:t>
            </a:r>
          </a:p>
        </p:txBody>
      </p:sp>
      <p:sp>
        <p:nvSpPr>
          <p:cNvPr id="6" name="TextBox 5"/>
          <p:cNvSpPr txBox="1"/>
          <p:nvPr/>
        </p:nvSpPr>
        <p:spPr>
          <a:xfrm>
            <a:off x="6858000" y="4800600"/>
            <a:ext cx="2286000" cy="276999"/>
          </a:xfrm>
          <a:prstGeom prst="rect">
            <a:avLst/>
          </a:prstGeom>
          <a:noFill/>
        </p:spPr>
        <p:txBody>
          <a:bodyPr wrap="square" rtlCol="0">
            <a:spAutoFit/>
          </a:bodyPr>
          <a:lstStyle/>
          <a:p>
            <a:pPr algn="r"/>
            <a:r>
              <a:rPr lang="en-US" sz="1200" dirty="0" smtClean="0"/>
              <a:t>Existing Luxury suite</a:t>
            </a:r>
            <a:endParaRPr lang="en-US" sz="1200" dirty="0"/>
          </a:p>
        </p:txBody>
      </p:sp>
      <p:sp>
        <p:nvSpPr>
          <p:cNvPr id="9"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pic>
        <p:nvPicPr>
          <p:cNvPr id="1026" name="Picture 2"/>
          <p:cNvPicPr>
            <a:picLocks noChangeAspect="1" noChangeArrowheads="1"/>
          </p:cNvPicPr>
          <p:nvPr/>
        </p:nvPicPr>
        <p:blipFill>
          <a:blip r:embed="rId3" cstate="print"/>
          <a:srcRect/>
          <a:stretch>
            <a:fillRect/>
          </a:stretch>
        </p:blipFill>
        <p:spPr bwMode="auto">
          <a:xfrm>
            <a:off x="5478431" y="2438400"/>
            <a:ext cx="3665569"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3124200" cy="4191000"/>
          </a:xfrm>
        </p:spPr>
        <p:txBody>
          <a:bodyPr>
            <a:normAutofit fontScale="55000" lnSpcReduction="20000"/>
          </a:bodyPr>
          <a:lstStyle/>
          <a:p>
            <a:pPr>
              <a:buNone/>
            </a:pPr>
            <a:endParaRPr lang="en-US" sz="3600" dirty="0" smtClean="0"/>
          </a:p>
          <a:p>
            <a:r>
              <a:rPr lang="en-US" dirty="0" smtClean="0"/>
              <a:t>Loge Box seating</a:t>
            </a:r>
          </a:p>
          <a:p>
            <a:r>
              <a:rPr lang="en-US" dirty="0" smtClean="0"/>
              <a:t>Mini Suites</a:t>
            </a:r>
          </a:p>
          <a:p>
            <a:r>
              <a:rPr lang="en-US" dirty="0" smtClean="0"/>
              <a:t>Sideline Field Club</a:t>
            </a:r>
          </a:p>
          <a:p>
            <a:r>
              <a:rPr lang="en-US" dirty="0" smtClean="0"/>
              <a:t>End Zone Microbrew Bar</a:t>
            </a:r>
          </a:p>
          <a:p>
            <a:r>
              <a:rPr lang="en-US" dirty="0" smtClean="0"/>
              <a:t>Auxiliary Locker Rooms</a:t>
            </a:r>
          </a:p>
          <a:p>
            <a:r>
              <a:rPr lang="en-US" dirty="0" smtClean="0"/>
              <a:t>Training Space</a:t>
            </a:r>
          </a:p>
          <a:p>
            <a:r>
              <a:rPr lang="en-US" dirty="0" smtClean="0"/>
              <a:t>Post Game Meeting Space</a:t>
            </a:r>
          </a:p>
          <a:p>
            <a:r>
              <a:rPr lang="en-US" dirty="0" smtClean="0"/>
              <a:t>Recruiting Room</a:t>
            </a:r>
          </a:p>
          <a:p>
            <a:r>
              <a:rPr lang="en-US" dirty="0" smtClean="0"/>
              <a:t>Coaches Workroom</a:t>
            </a:r>
          </a:p>
          <a:p>
            <a:r>
              <a:rPr lang="en-US" dirty="0" smtClean="0"/>
              <a:t>Parents Lounge</a:t>
            </a:r>
          </a:p>
          <a:p>
            <a:r>
              <a:rPr lang="en-US" dirty="0" smtClean="0"/>
              <a:t>Conference Rooms</a:t>
            </a:r>
          </a:p>
          <a:p>
            <a:r>
              <a:rPr lang="en-US" dirty="0" smtClean="0"/>
              <a:t>Dedicated Guest Services</a:t>
            </a:r>
          </a:p>
          <a:p>
            <a:r>
              <a:rPr lang="en-US" dirty="0" smtClean="0"/>
              <a:t>Hall of Fame</a:t>
            </a:r>
          </a:p>
          <a:p>
            <a:r>
              <a:rPr lang="en-US" dirty="0" smtClean="0"/>
              <a:t>Alumni Center</a:t>
            </a:r>
          </a:p>
        </p:txBody>
      </p:sp>
      <p:sp>
        <p:nvSpPr>
          <p:cNvPr id="6" name="TextBox 5"/>
          <p:cNvSpPr txBox="1"/>
          <p:nvPr/>
        </p:nvSpPr>
        <p:spPr>
          <a:xfrm>
            <a:off x="533400" y="1295400"/>
            <a:ext cx="7848600" cy="830997"/>
          </a:xfrm>
          <a:prstGeom prst="rect">
            <a:avLst/>
          </a:prstGeom>
          <a:noFill/>
        </p:spPr>
        <p:txBody>
          <a:bodyPr wrap="square" rtlCol="0">
            <a:spAutoFit/>
          </a:bodyPr>
          <a:lstStyle/>
          <a:p>
            <a:pPr>
              <a:buNone/>
            </a:pPr>
            <a:r>
              <a:rPr lang="en-US" sz="2400" dirty="0" smtClean="0"/>
              <a:t>The proposed stadium is programmed with the following new amenities not currently available at Hughes Stadium:</a:t>
            </a:r>
          </a:p>
        </p:txBody>
      </p:sp>
      <p:sp>
        <p:nvSpPr>
          <p:cNvPr id="7" name="TextBox 6"/>
          <p:cNvSpPr txBox="1"/>
          <p:nvPr/>
        </p:nvSpPr>
        <p:spPr>
          <a:xfrm>
            <a:off x="7924800" y="5715000"/>
            <a:ext cx="2133600" cy="276999"/>
          </a:xfrm>
          <a:prstGeom prst="rect">
            <a:avLst/>
          </a:prstGeom>
          <a:noFill/>
        </p:spPr>
        <p:txBody>
          <a:bodyPr wrap="square" rtlCol="0">
            <a:spAutoFit/>
          </a:bodyPr>
          <a:lstStyle/>
          <a:p>
            <a:r>
              <a:rPr lang="en-US" sz="1200" dirty="0" smtClean="0"/>
              <a:t>Loge box seating</a:t>
            </a:r>
            <a:endParaRPr lang="en-US" sz="1200" dirty="0"/>
          </a:p>
        </p:txBody>
      </p:sp>
      <p:sp>
        <p:nvSpPr>
          <p:cNvPr id="8"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
        <p:nvSpPr>
          <p:cNvPr id="10" name="Title 1"/>
          <p:cNvSpPr txBox="1">
            <a:spLocks/>
          </p:cNvSpPr>
          <p:nvPr/>
        </p:nvSpPr>
        <p:spPr>
          <a:xfrm>
            <a:off x="381000" y="2286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Narrow" pitchFamily="34" charset="0"/>
                <a:ea typeface="+mj-ea"/>
                <a:cs typeface="+mj-cs"/>
              </a:rPr>
              <a:t>COMPARING AMENITIES  - NEW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loge.jpg"/>
          <p:cNvPicPr>
            <a:picLocks noChangeAspect="1"/>
          </p:cNvPicPr>
          <p:nvPr/>
        </p:nvPicPr>
        <p:blipFill>
          <a:blip r:embed="rId3" cstate="print"/>
          <a:stretch>
            <a:fillRect/>
          </a:stretch>
        </p:blipFill>
        <p:spPr>
          <a:xfrm>
            <a:off x="4226026" y="2438400"/>
            <a:ext cx="4917974" cy="3276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Stadium Comparables</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Melissa Heiter\Documents\Marketing\Project Data\CSU Stadium\ICON Deliverable\For 8-9-12 Prezo\8.9.12_CSU Exercise for Ron.jpg"/>
          <p:cNvPicPr>
            <a:picLocks noChangeAspect="1" noChangeArrowheads="1"/>
          </p:cNvPicPr>
          <p:nvPr/>
        </p:nvPicPr>
        <p:blipFill>
          <a:blip r:embed="rId2" cstate="print"/>
          <a:srcRect l="4680" t="5660" r="20835" b="37736"/>
          <a:stretch>
            <a:fillRect/>
          </a:stretch>
        </p:blipFill>
        <p:spPr bwMode="auto">
          <a:xfrm>
            <a:off x="0" y="1676400"/>
            <a:ext cx="929640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m Head.png"/>
          <p:cNvPicPr>
            <a:picLocks noGrp="1" noChangeAspect="1"/>
          </p:cNvPicPr>
          <p:nvPr/>
        </p:nvPicPr>
        <p:blipFill>
          <a:blip r:embed="rId2" cstate="print"/>
          <a:stretch>
            <a:fillRect/>
          </a:stretch>
        </p:blipFill>
        <p:spPr bwMode="auto">
          <a:xfrm>
            <a:off x="2019300" y="886471"/>
            <a:ext cx="5105400" cy="50850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Narrow" pitchFamily="34" charset="0"/>
              </a:rPr>
              <a:t>HUGHES STADIUM</a:t>
            </a:r>
            <a:endParaRPr lang="en-US" dirty="0">
              <a:latin typeface="Arial Narrow" pitchFamily="34" charset="0"/>
            </a:endParaRPr>
          </a:p>
        </p:txBody>
      </p:sp>
      <p:sp>
        <p:nvSpPr>
          <p:cNvPr id="5" name="TextBox 4"/>
          <p:cNvSpPr txBox="1"/>
          <p:nvPr/>
        </p:nvSpPr>
        <p:spPr>
          <a:xfrm>
            <a:off x="5029200" y="1676400"/>
            <a:ext cx="2362200" cy="369332"/>
          </a:xfrm>
          <a:prstGeom prst="rect">
            <a:avLst/>
          </a:prstGeom>
          <a:noFill/>
        </p:spPr>
        <p:txBody>
          <a:bodyPr wrap="square" rtlCol="0">
            <a:spAutoFit/>
          </a:bodyPr>
          <a:lstStyle/>
          <a:p>
            <a:endParaRPr lang="en-US" dirty="0"/>
          </a:p>
        </p:txBody>
      </p:sp>
      <p:sp>
        <p:nvSpPr>
          <p:cNvPr id="6" name="TextBox 5"/>
          <p:cNvSpPr txBox="1"/>
          <p:nvPr/>
        </p:nvSpPr>
        <p:spPr>
          <a:xfrm>
            <a:off x="5867400" y="1828800"/>
            <a:ext cx="3276600" cy="2246769"/>
          </a:xfrm>
          <a:prstGeom prst="rect">
            <a:avLst/>
          </a:prstGeom>
          <a:noFill/>
        </p:spPr>
        <p:txBody>
          <a:bodyPr wrap="square" rtlCol="0">
            <a:spAutoFit/>
          </a:bodyPr>
          <a:lstStyle/>
          <a:p>
            <a:r>
              <a:rPr lang="en-US" sz="2800" dirty="0" smtClean="0"/>
              <a:t>OPENED IN 1968 with ~27,000 SEATS on 162 acres at an approximate cost of $3M.</a:t>
            </a:r>
          </a:p>
        </p:txBody>
      </p:sp>
      <p:pic>
        <p:nvPicPr>
          <p:cNvPr id="1027" name="Picture 3"/>
          <p:cNvPicPr>
            <a:picLocks noChangeAspect="1" noChangeArrowheads="1"/>
          </p:cNvPicPr>
          <p:nvPr/>
        </p:nvPicPr>
        <p:blipFill>
          <a:blip r:embed="rId3" cstate="print"/>
          <a:srcRect/>
          <a:stretch>
            <a:fillRect/>
          </a:stretch>
        </p:blipFill>
        <p:spPr bwMode="auto">
          <a:xfrm>
            <a:off x="457200" y="1828800"/>
            <a:ext cx="4707268" cy="4675886"/>
          </a:xfrm>
          <a:prstGeom prst="rect">
            <a:avLst/>
          </a:prstGeom>
          <a:noFill/>
          <a:ln w="9525">
            <a:noFill/>
            <a:miter lim="800000"/>
            <a:headEnd/>
            <a:tailEnd/>
          </a:ln>
        </p:spPr>
      </p:pic>
      <p:sp>
        <p:nvSpPr>
          <p:cNvPr id="8" name="TextBox 7"/>
          <p:cNvSpPr txBox="1"/>
          <p:nvPr/>
        </p:nvSpPr>
        <p:spPr>
          <a:xfrm>
            <a:off x="2286000" y="5562600"/>
            <a:ext cx="2362200" cy="646331"/>
          </a:xfrm>
          <a:prstGeom prst="rect">
            <a:avLst/>
          </a:prstGeom>
          <a:noFill/>
        </p:spPr>
        <p:txBody>
          <a:bodyPr wrap="square" rtlCol="0">
            <a:spAutoFit/>
          </a:bodyPr>
          <a:lstStyle/>
          <a:p>
            <a:r>
              <a:rPr lang="en-US" dirty="0" smtClean="0"/>
              <a:t>Aerial view of Hughes Stadium - 1969</a:t>
            </a:r>
            <a:endParaRPr lang="en-US" dirty="0"/>
          </a:p>
        </p:txBody>
      </p:sp>
      <p:sp>
        <p:nvSpPr>
          <p:cNvPr id="9"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Arial Narrow" pitchFamily="34" charset="0"/>
              </a:rPr>
              <a:t>HUGHES PROGRAMMING STUDIES</a:t>
            </a:r>
            <a:endParaRPr lang="en-US" dirty="0">
              <a:latin typeface="Arial Narrow" pitchFamily="34" charset="0"/>
            </a:endParaRPr>
          </a:p>
        </p:txBody>
      </p:sp>
      <p:sp>
        <p:nvSpPr>
          <p:cNvPr id="3" name="Content Placeholder 2"/>
          <p:cNvSpPr>
            <a:spLocks noGrp="1"/>
          </p:cNvSpPr>
          <p:nvPr>
            <p:ph idx="1"/>
          </p:nvPr>
        </p:nvSpPr>
        <p:spPr>
          <a:xfrm>
            <a:off x="457200" y="1600201"/>
            <a:ext cx="8686800" cy="3352799"/>
          </a:xfrm>
        </p:spPr>
        <p:txBody>
          <a:bodyPr>
            <a:normAutofit fontScale="85000" lnSpcReduction="10000"/>
          </a:bodyPr>
          <a:lstStyle/>
          <a:p>
            <a:r>
              <a:rPr lang="en-US" dirty="0" smtClean="0"/>
              <a:t>1999	 Hughes Stadium Seating Expansion Options – Identifies options for increasing seating in several different configurations</a:t>
            </a:r>
          </a:p>
          <a:p>
            <a:pPr>
              <a:buNone/>
            </a:pPr>
            <a:r>
              <a:rPr lang="en-US" dirty="0" smtClean="0"/>
              <a:t>	</a:t>
            </a:r>
          </a:p>
          <a:p>
            <a:r>
              <a:rPr lang="en-US" dirty="0" smtClean="0"/>
              <a:t>2003	 Hughes Stadium Program Plan – increase permanent and premium seating with associated ADA upgrades. This document was used to inform the design and construction work completed in 2006.</a:t>
            </a:r>
          </a:p>
          <a:p>
            <a:endParaRPr lang="en-US" dirty="0"/>
          </a:p>
        </p:txBody>
      </p:sp>
      <p:sp>
        <p:nvSpPr>
          <p:cNvPr id="6"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Arial Narrow" pitchFamily="34" charset="0"/>
              </a:rPr>
              <a:t>HISTORY OF UPGRADES</a:t>
            </a:r>
            <a:endParaRPr lang="en-US" dirty="0">
              <a:latin typeface="Arial Narrow" pitchFamily="34" charset="0"/>
            </a:endParaRPr>
          </a:p>
        </p:txBody>
      </p:sp>
      <p:sp>
        <p:nvSpPr>
          <p:cNvPr id="3" name="Content Placeholder 2"/>
          <p:cNvSpPr>
            <a:spLocks noGrp="1"/>
          </p:cNvSpPr>
          <p:nvPr>
            <p:ph idx="1"/>
          </p:nvPr>
        </p:nvSpPr>
        <p:spPr>
          <a:xfrm>
            <a:off x="228600" y="1752600"/>
            <a:ext cx="3733800" cy="4724399"/>
          </a:xfrm>
        </p:spPr>
        <p:txBody>
          <a:bodyPr>
            <a:normAutofit fontScale="47500" lnSpcReduction="20000"/>
          </a:bodyPr>
          <a:lstStyle/>
          <a:p>
            <a:r>
              <a:rPr lang="en-US" b="1" dirty="0" smtClean="0">
                <a:latin typeface="Arial Narrow" pitchFamily="34" charset="0"/>
              </a:rPr>
              <a:t>2006</a:t>
            </a:r>
            <a:r>
              <a:rPr lang="en-US" dirty="0">
                <a:latin typeface="Arial Narrow" pitchFamily="34" charset="0"/>
              </a:rPr>
              <a:t>	</a:t>
            </a:r>
            <a:r>
              <a:rPr lang="en-US" dirty="0" smtClean="0">
                <a:latin typeface="Arial Narrow" pitchFamily="34" charset="0"/>
              </a:rPr>
              <a:t> </a:t>
            </a:r>
          </a:p>
          <a:p>
            <a:pPr lvl="1"/>
            <a:r>
              <a:rPr lang="en-US" dirty="0" smtClean="0">
                <a:latin typeface="Arial Narrow" pitchFamily="34" charset="0"/>
              </a:rPr>
              <a:t>Additional seats north end zone </a:t>
            </a:r>
          </a:p>
          <a:p>
            <a:pPr lvl="1"/>
            <a:r>
              <a:rPr lang="en-US" dirty="0" smtClean="0">
                <a:latin typeface="Arial Narrow" pitchFamily="34" charset="0"/>
              </a:rPr>
              <a:t>ADA upgrades, </a:t>
            </a:r>
          </a:p>
          <a:p>
            <a:pPr lvl="1"/>
            <a:r>
              <a:rPr lang="en-US" dirty="0" smtClean="0">
                <a:latin typeface="Arial Narrow" pitchFamily="34" charset="0"/>
              </a:rPr>
              <a:t>Renovations and Additions to west press box w/ luxury suites and club seating</a:t>
            </a:r>
          </a:p>
          <a:p>
            <a:pPr lvl="1"/>
            <a:r>
              <a:rPr lang="en-US" dirty="0" smtClean="0">
                <a:latin typeface="Arial Narrow" pitchFamily="34" charset="0"/>
              </a:rPr>
              <a:t>New scoreboard </a:t>
            </a:r>
          </a:p>
          <a:p>
            <a:pPr lvl="1">
              <a:buNone/>
            </a:pPr>
            <a:endParaRPr lang="en-US" dirty="0">
              <a:latin typeface="Arial Narrow" pitchFamily="34" charset="0"/>
            </a:endParaRPr>
          </a:p>
          <a:p>
            <a:r>
              <a:rPr lang="en-US" b="1" dirty="0">
                <a:latin typeface="Arial Narrow" pitchFamily="34" charset="0"/>
              </a:rPr>
              <a:t>2007</a:t>
            </a:r>
            <a:r>
              <a:rPr lang="en-US" dirty="0">
                <a:latin typeface="Arial Narrow" pitchFamily="34" charset="0"/>
              </a:rPr>
              <a:t>	</a:t>
            </a:r>
            <a:endParaRPr lang="en-US" dirty="0" smtClean="0">
              <a:latin typeface="Arial Narrow" pitchFamily="34" charset="0"/>
            </a:endParaRPr>
          </a:p>
          <a:p>
            <a:pPr lvl="1"/>
            <a:r>
              <a:rPr lang="en-US" dirty="0" smtClean="0">
                <a:latin typeface="Arial Narrow" pitchFamily="34" charset="0"/>
              </a:rPr>
              <a:t>Existing </a:t>
            </a:r>
            <a:r>
              <a:rPr lang="en-US" dirty="0">
                <a:latin typeface="Arial Narrow" pitchFamily="34" charset="0"/>
              </a:rPr>
              <a:t>playfield </a:t>
            </a:r>
            <a:r>
              <a:rPr lang="en-US" dirty="0" smtClean="0">
                <a:latin typeface="Arial Narrow" pitchFamily="34" charset="0"/>
              </a:rPr>
              <a:t>replaced</a:t>
            </a:r>
          </a:p>
          <a:p>
            <a:pPr lvl="1">
              <a:buNone/>
            </a:pPr>
            <a:endParaRPr lang="en-US" dirty="0">
              <a:latin typeface="Arial Narrow" pitchFamily="34" charset="0"/>
            </a:endParaRPr>
          </a:p>
          <a:p>
            <a:r>
              <a:rPr lang="en-US" b="1" dirty="0">
                <a:latin typeface="Arial Narrow" pitchFamily="34" charset="0"/>
              </a:rPr>
              <a:t>2011</a:t>
            </a:r>
            <a:r>
              <a:rPr lang="en-US" dirty="0">
                <a:latin typeface="Arial Narrow" pitchFamily="34" charset="0"/>
              </a:rPr>
              <a:t>	</a:t>
            </a:r>
            <a:endParaRPr lang="en-US" dirty="0" smtClean="0">
              <a:latin typeface="Arial Narrow" pitchFamily="34" charset="0"/>
            </a:endParaRPr>
          </a:p>
          <a:p>
            <a:pPr lvl="1"/>
            <a:r>
              <a:rPr lang="en-US" dirty="0" smtClean="0">
                <a:latin typeface="Arial Narrow" pitchFamily="34" charset="0"/>
              </a:rPr>
              <a:t>Significant </a:t>
            </a:r>
            <a:r>
              <a:rPr lang="en-US" dirty="0">
                <a:latin typeface="Arial Narrow" pitchFamily="34" charset="0"/>
              </a:rPr>
              <a:t>landscape and site </a:t>
            </a:r>
            <a:r>
              <a:rPr lang="en-US" dirty="0" smtClean="0">
                <a:latin typeface="Arial Narrow" pitchFamily="34" charset="0"/>
              </a:rPr>
              <a:t>improvements</a:t>
            </a:r>
          </a:p>
          <a:p>
            <a:pPr lvl="1">
              <a:buNone/>
            </a:pPr>
            <a:endParaRPr lang="en-US" dirty="0">
              <a:latin typeface="Arial Narrow" pitchFamily="34" charset="0"/>
            </a:endParaRPr>
          </a:p>
          <a:p>
            <a:r>
              <a:rPr lang="en-US" b="1" dirty="0">
                <a:latin typeface="Arial Narrow" pitchFamily="34" charset="0"/>
              </a:rPr>
              <a:t>2012</a:t>
            </a:r>
            <a:r>
              <a:rPr lang="en-US" dirty="0">
                <a:latin typeface="Arial Narrow" pitchFamily="34" charset="0"/>
              </a:rPr>
              <a:t>	</a:t>
            </a:r>
            <a:endParaRPr lang="en-US" dirty="0" smtClean="0">
              <a:latin typeface="Arial Narrow" pitchFamily="34" charset="0"/>
            </a:endParaRPr>
          </a:p>
          <a:p>
            <a:pPr lvl="1"/>
            <a:r>
              <a:rPr lang="en-US" dirty="0" smtClean="0">
                <a:latin typeface="Arial Narrow" pitchFamily="34" charset="0"/>
              </a:rPr>
              <a:t>Stadium </a:t>
            </a:r>
            <a:r>
              <a:rPr lang="en-US" dirty="0">
                <a:latin typeface="Arial Narrow" pitchFamily="34" charset="0"/>
              </a:rPr>
              <a:t>lighting replaced w/ press box </a:t>
            </a:r>
            <a:r>
              <a:rPr lang="en-US" dirty="0" smtClean="0">
                <a:latin typeface="Arial Narrow" pitchFamily="34" charset="0"/>
              </a:rPr>
              <a:t>repairs</a:t>
            </a:r>
          </a:p>
          <a:p>
            <a:pPr lvl="1">
              <a:buNone/>
            </a:pPr>
            <a:endParaRPr lang="en-US" dirty="0" smtClean="0">
              <a:latin typeface="Arial Narrow" pitchFamily="34" charset="0"/>
            </a:endParaRPr>
          </a:p>
          <a:p>
            <a:r>
              <a:rPr lang="en-US" b="1" dirty="0" smtClean="0">
                <a:latin typeface="Arial Narrow" pitchFamily="34" charset="0"/>
              </a:rPr>
              <a:t>2002-2012  </a:t>
            </a:r>
          </a:p>
          <a:p>
            <a:pPr lvl="1"/>
            <a:r>
              <a:rPr lang="en-US" dirty="0" smtClean="0">
                <a:latin typeface="Arial Narrow" pitchFamily="34" charset="0"/>
              </a:rPr>
              <a:t>Numerous  </a:t>
            </a:r>
            <a:r>
              <a:rPr lang="en-US" dirty="0">
                <a:latin typeface="Arial Narrow" pitchFamily="34" charset="0"/>
              </a:rPr>
              <a:t>minor projects </a:t>
            </a:r>
            <a:r>
              <a:rPr lang="en-US" dirty="0" smtClean="0">
                <a:latin typeface="Arial Narrow" pitchFamily="34" charset="0"/>
              </a:rPr>
              <a:t>including </a:t>
            </a:r>
            <a:r>
              <a:rPr lang="en-US" dirty="0">
                <a:latin typeface="Arial Narrow" pitchFamily="34" charset="0"/>
              </a:rPr>
              <a:t>repairs </a:t>
            </a:r>
            <a:r>
              <a:rPr lang="en-US" dirty="0" smtClean="0">
                <a:latin typeface="Arial Narrow" pitchFamily="34" charset="0"/>
              </a:rPr>
              <a:t> and renovations </a:t>
            </a:r>
            <a:r>
              <a:rPr lang="en-US" dirty="0">
                <a:latin typeface="Arial Narrow" pitchFamily="34" charset="0"/>
              </a:rPr>
              <a:t>to locker rooms, restrooms, and </a:t>
            </a:r>
            <a:r>
              <a:rPr lang="en-US" dirty="0" smtClean="0">
                <a:latin typeface="Arial Narrow" pitchFamily="34" charset="0"/>
              </a:rPr>
              <a:t>the varsity team </a:t>
            </a:r>
            <a:r>
              <a:rPr lang="en-US" dirty="0">
                <a:latin typeface="Arial Narrow" pitchFamily="34" charset="0"/>
              </a:rPr>
              <a:t>room and concession </a:t>
            </a:r>
            <a:r>
              <a:rPr lang="en-US" dirty="0" smtClean="0">
                <a:latin typeface="Arial Narrow" pitchFamily="34" charset="0"/>
              </a:rPr>
              <a:t>areas </a:t>
            </a:r>
            <a:endParaRPr lang="en-US" dirty="0">
              <a:latin typeface="Arial Narrow" pitchFamily="34" charset="0"/>
            </a:endParaRPr>
          </a:p>
          <a:p>
            <a:pPr>
              <a:buNone/>
            </a:pPr>
            <a:endParaRPr lang="en-US" dirty="0"/>
          </a:p>
        </p:txBody>
      </p:sp>
      <p:pic>
        <p:nvPicPr>
          <p:cNvPr id="3074" name="Picture 2" descr="T:\Facilities\Foothills\Hughs Stadium\Construction Photos\100111 - Homecoming PH1 built photos\IMG_4374.JPG"/>
          <p:cNvPicPr>
            <a:picLocks noChangeAspect="1" noChangeArrowheads="1"/>
          </p:cNvPicPr>
          <p:nvPr/>
        </p:nvPicPr>
        <p:blipFill>
          <a:blip r:embed="rId3" cstate="print"/>
          <a:srcRect/>
          <a:stretch>
            <a:fillRect/>
          </a:stretch>
        </p:blipFill>
        <p:spPr bwMode="auto">
          <a:xfrm>
            <a:off x="4257700" y="2286000"/>
            <a:ext cx="4886300" cy="3048000"/>
          </a:xfrm>
          <a:prstGeom prst="rect">
            <a:avLst/>
          </a:prstGeom>
          <a:noFill/>
        </p:spPr>
      </p:pic>
      <p:sp>
        <p:nvSpPr>
          <p:cNvPr id="5"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Narrow" pitchFamily="34" charset="0"/>
              </a:rPr>
              <a:t>HUGHES STADIUM TODAY</a:t>
            </a:r>
            <a:endParaRPr lang="en-US" dirty="0">
              <a:latin typeface="Arial Narrow" pitchFamily="34" charset="0"/>
            </a:endParaRPr>
          </a:p>
        </p:txBody>
      </p:sp>
      <p:sp>
        <p:nvSpPr>
          <p:cNvPr id="5" name="TextBox 4"/>
          <p:cNvSpPr txBox="1"/>
          <p:nvPr/>
        </p:nvSpPr>
        <p:spPr>
          <a:xfrm>
            <a:off x="5029200" y="1676400"/>
            <a:ext cx="2362200" cy="369332"/>
          </a:xfrm>
          <a:prstGeom prst="rect">
            <a:avLst/>
          </a:prstGeom>
          <a:noFill/>
        </p:spPr>
        <p:txBody>
          <a:bodyPr wrap="square" rtlCol="0">
            <a:spAutoFit/>
          </a:bodyPr>
          <a:lstStyle/>
          <a:p>
            <a:endParaRPr lang="en-US" dirty="0"/>
          </a:p>
        </p:txBody>
      </p:sp>
      <p:sp>
        <p:nvSpPr>
          <p:cNvPr id="6" name="TextBox 5"/>
          <p:cNvSpPr txBox="1"/>
          <p:nvPr/>
        </p:nvSpPr>
        <p:spPr>
          <a:xfrm>
            <a:off x="0" y="1295400"/>
            <a:ext cx="5715000" cy="4801314"/>
          </a:xfrm>
          <a:prstGeom prst="rect">
            <a:avLst/>
          </a:prstGeom>
          <a:noFill/>
        </p:spPr>
        <p:txBody>
          <a:bodyPr wrap="square" rtlCol="0">
            <a:spAutoFit/>
          </a:bodyPr>
          <a:lstStyle/>
          <a:p>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32,500 STADIUM SEATS</a:t>
            </a:r>
          </a:p>
          <a:p>
            <a:pPr>
              <a:buFont typeface="Arial" pitchFamily="34" charset="0"/>
              <a:buChar char="•"/>
            </a:pPr>
            <a:r>
              <a:rPr lang="en-US" sz="2800" dirty="0" smtClean="0"/>
              <a:t>120 ADA SEATS</a:t>
            </a:r>
          </a:p>
          <a:p>
            <a:pPr>
              <a:buFont typeface="Arial" pitchFamily="34" charset="0"/>
              <a:buChar char="•"/>
            </a:pPr>
            <a:r>
              <a:rPr lang="en-US" sz="2800" dirty="0" smtClean="0"/>
              <a:t>435 CLUB SEATS</a:t>
            </a:r>
          </a:p>
          <a:p>
            <a:pPr>
              <a:buFont typeface="Arial" pitchFamily="34" charset="0"/>
              <a:buChar char="•"/>
            </a:pPr>
            <a:r>
              <a:rPr lang="en-US" sz="2800" dirty="0" smtClean="0"/>
              <a:t>12 LUXURY SUITES</a:t>
            </a:r>
          </a:p>
          <a:p>
            <a:pPr>
              <a:buFont typeface="Arial" pitchFamily="34" charset="0"/>
              <a:buChar char="•"/>
            </a:pPr>
            <a:r>
              <a:rPr lang="en-US" sz="2800" dirty="0" smtClean="0"/>
              <a:t>10,000 </a:t>
            </a:r>
            <a:r>
              <a:rPr lang="en-US" sz="2800" dirty="0"/>
              <a:t>PARKING SPACES </a:t>
            </a:r>
          </a:p>
          <a:p>
            <a:pPr>
              <a:buFont typeface="Arial" pitchFamily="34" charset="0"/>
              <a:buChar char="•"/>
            </a:pPr>
            <a:r>
              <a:rPr lang="en-US" sz="2800" dirty="0"/>
              <a:t>162 ACRES </a:t>
            </a:r>
          </a:p>
          <a:p>
            <a:pPr>
              <a:buFont typeface="Arial" pitchFamily="34" charset="0"/>
              <a:buChar char="•"/>
            </a:pPr>
            <a:endParaRPr lang="en-US" sz="2800" dirty="0" smtClean="0"/>
          </a:p>
          <a:p>
            <a:pPr>
              <a:buFont typeface="Arial" pitchFamily="34" charset="0"/>
              <a:buChar char="•"/>
            </a:pPr>
            <a:endParaRPr lang="en-US" sz="3200" dirty="0"/>
          </a:p>
          <a:p>
            <a:endParaRPr lang="en-US" dirty="0"/>
          </a:p>
        </p:txBody>
      </p:sp>
      <p:pic>
        <p:nvPicPr>
          <p:cNvPr id="7" name="Picture 1"/>
          <p:cNvPicPr>
            <a:picLocks noChangeAspect="1" noChangeArrowheads="1"/>
          </p:cNvPicPr>
          <p:nvPr/>
        </p:nvPicPr>
        <p:blipFill>
          <a:blip r:embed="rId3" cstate="print"/>
          <a:srcRect/>
          <a:stretch>
            <a:fillRect/>
          </a:stretch>
        </p:blipFill>
        <p:spPr bwMode="auto">
          <a:xfrm>
            <a:off x="4501662" y="2209800"/>
            <a:ext cx="4642338" cy="2514600"/>
          </a:xfrm>
          <a:prstGeom prst="rect">
            <a:avLst/>
          </a:prstGeom>
          <a:noFill/>
          <a:ln w="9525">
            <a:noFill/>
            <a:miter lim="800000"/>
            <a:headEnd/>
            <a:tailEnd/>
          </a:ln>
        </p:spPr>
      </p:pic>
      <p:sp>
        <p:nvSpPr>
          <p:cNvPr id="8"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64301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itchFamily="34" charset="0"/>
              </a:rPr>
              <a:t>HUGHES OPERATING COSTS</a:t>
            </a:r>
            <a:endParaRPr lang="en-US" dirty="0">
              <a:latin typeface="Arial Narrow" pitchFamily="34" charset="0"/>
            </a:endParaRPr>
          </a:p>
        </p:txBody>
      </p:sp>
      <p:sp>
        <p:nvSpPr>
          <p:cNvPr id="3" name="Content Placeholder 2"/>
          <p:cNvSpPr>
            <a:spLocks noGrp="1"/>
          </p:cNvSpPr>
          <p:nvPr>
            <p:ph idx="1"/>
          </p:nvPr>
        </p:nvSpPr>
        <p:spPr/>
        <p:txBody>
          <a:bodyPr/>
          <a:lstStyle/>
          <a:p>
            <a:r>
              <a:rPr lang="en-US" dirty="0" smtClean="0"/>
              <a:t>Current Annual O&amp;M </a:t>
            </a:r>
          </a:p>
          <a:p>
            <a:pPr lvl="1"/>
            <a:r>
              <a:rPr lang="en-US" dirty="0" smtClean="0"/>
              <a:t>$150k – Facilities Costs</a:t>
            </a:r>
          </a:p>
          <a:p>
            <a:pPr lvl="1"/>
            <a:r>
              <a:rPr lang="en-US" u="sng" dirty="0" smtClean="0"/>
              <a:t>$159k </a:t>
            </a:r>
            <a:r>
              <a:rPr lang="en-US" dirty="0" smtClean="0"/>
              <a:t>– Utilities</a:t>
            </a:r>
          </a:p>
          <a:p>
            <a:pPr lvl="1">
              <a:buNone/>
            </a:pPr>
            <a:r>
              <a:rPr lang="en-US" dirty="0" smtClean="0"/>
              <a:t>    $310k – Routine</a:t>
            </a:r>
          </a:p>
          <a:p>
            <a:pPr lvl="1">
              <a:buNone/>
            </a:pPr>
            <a:endParaRPr lang="en-US" dirty="0" smtClean="0"/>
          </a:p>
          <a:p>
            <a:r>
              <a:rPr lang="en-US" dirty="0" smtClean="0"/>
              <a:t>Game Day Support</a:t>
            </a:r>
          </a:p>
          <a:p>
            <a:pPr lvl="1"/>
            <a:r>
              <a:rPr lang="en-US" u="sng" dirty="0" smtClean="0"/>
              <a:t>$96k </a:t>
            </a:r>
            <a:r>
              <a:rPr lang="en-US" dirty="0" smtClean="0"/>
              <a:t>– Per Game</a:t>
            </a:r>
          </a:p>
          <a:p>
            <a:pPr lvl="1">
              <a:buNone/>
            </a:pPr>
            <a:r>
              <a:rPr lang="en-US" dirty="0" smtClean="0"/>
              <a:t>   $578k – Six Game Total</a:t>
            </a:r>
            <a:endParaRPr lang="en-US" dirty="0"/>
          </a:p>
        </p:txBody>
      </p:sp>
      <p:sp>
        <p:nvSpPr>
          <p:cNvPr id="4"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HUGHES DEFERRED MAINTENANCE</a:t>
            </a:r>
            <a:endParaRPr lang="en-US" dirty="0">
              <a:latin typeface="Arial Narrow" pitchFamily="34" charset="0"/>
            </a:endParaRPr>
          </a:p>
        </p:txBody>
      </p:sp>
      <p:sp>
        <p:nvSpPr>
          <p:cNvPr id="3" name="Content Placeholder 2"/>
          <p:cNvSpPr>
            <a:spLocks noGrp="1"/>
          </p:cNvSpPr>
          <p:nvPr>
            <p:ph idx="1"/>
          </p:nvPr>
        </p:nvSpPr>
        <p:spPr>
          <a:xfrm>
            <a:off x="457200" y="1600200"/>
            <a:ext cx="8229600" cy="4952999"/>
          </a:xfrm>
        </p:spPr>
        <p:txBody>
          <a:bodyPr/>
          <a:lstStyle/>
          <a:p>
            <a:r>
              <a:rPr lang="en-US" dirty="0" smtClean="0"/>
              <a:t>$26.4m – Repairs/Replacement Projects</a:t>
            </a:r>
          </a:p>
          <a:p>
            <a:r>
              <a:rPr lang="en-US" u="sng" dirty="0" smtClean="0"/>
              <a:t>$ 3.6m </a:t>
            </a:r>
            <a:r>
              <a:rPr lang="en-US" dirty="0" smtClean="0"/>
              <a:t>– Upgrades/Improvement Projects</a:t>
            </a:r>
          </a:p>
          <a:p>
            <a:r>
              <a:rPr lang="en-US" dirty="0" smtClean="0"/>
              <a:t>  $30m    </a:t>
            </a:r>
          </a:p>
          <a:p>
            <a:pPr lvl="1" algn="ctr">
              <a:buNone/>
            </a:pPr>
            <a:r>
              <a:rPr lang="en-US" b="1" dirty="0" smtClean="0">
                <a:solidFill>
                  <a:srgbClr val="FFC000"/>
                </a:solidFill>
              </a:rPr>
              <a:t>10 Year Plan</a:t>
            </a:r>
          </a:p>
          <a:p>
            <a:pPr lvl="1" algn="ctr">
              <a:buNone/>
            </a:pPr>
            <a:r>
              <a:rPr lang="en-US" b="1" dirty="0" smtClean="0">
                <a:solidFill>
                  <a:srgbClr val="FFC000"/>
                </a:solidFill>
              </a:rPr>
              <a:t>40 projects needed by 2022</a:t>
            </a:r>
          </a:p>
          <a:p>
            <a:pPr lvl="1" algn="ctr">
              <a:buNone/>
            </a:pPr>
            <a:endParaRPr lang="en-US" b="1" dirty="0" smtClean="0">
              <a:solidFill>
                <a:srgbClr val="FFFF00"/>
              </a:solidFill>
            </a:endParaRPr>
          </a:p>
          <a:p>
            <a:pPr lvl="1" algn="just">
              <a:buNone/>
            </a:pPr>
            <a:r>
              <a:rPr lang="en-US" dirty="0" smtClean="0"/>
              <a:t>Restrooms – Deteriorated Concrete – Elevators</a:t>
            </a:r>
          </a:p>
          <a:p>
            <a:pPr lvl="1" algn="ctr">
              <a:buNone/>
            </a:pPr>
            <a:r>
              <a:rPr lang="en-US" dirty="0" smtClean="0"/>
              <a:t>Seating – Gates – Fencing - Security – Locker Rooms</a:t>
            </a:r>
          </a:p>
          <a:p>
            <a:pPr lvl="1" algn="ctr">
              <a:buNone/>
            </a:pPr>
            <a:r>
              <a:rPr lang="en-US" dirty="0" smtClean="0"/>
              <a:t>Carpet – Paint – Asphalt – Parking - Berm - Utilities</a:t>
            </a:r>
          </a:p>
          <a:p>
            <a:pPr lvl="1" algn="ctr">
              <a:buNone/>
            </a:pPr>
            <a:endParaRPr lang="en-US" dirty="0" smtClean="0"/>
          </a:p>
          <a:p>
            <a:pPr lvl="1" algn="ctr">
              <a:buNone/>
            </a:pPr>
            <a:endParaRPr lang="en-US" dirty="0" smtClean="0"/>
          </a:p>
        </p:txBody>
      </p:sp>
      <p:sp>
        <p:nvSpPr>
          <p:cNvPr id="4"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rial Narrow" pitchFamily="34" charset="0"/>
              </a:rPr>
              <a:t>CURRENT COST TO ADD 17,000 SEATS TO HUGHES STADIUM</a:t>
            </a:r>
            <a:endParaRPr lang="en-US" dirty="0">
              <a:latin typeface="Arial Narrow" pitchFamily="34" charset="0"/>
            </a:endParaRPr>
          </a:p>
        </p:txBody>
      </p:sp>
      <p:sp>
        <p:nvSpPr>
          <p:cNvPr id="3" name="Content Placeholder 2"/>
          <p:cNvSpPr>
            <a:spLocks noGrp="1"/>
          </p:cNvSpPr>
          <p:nvPr>
            <p:ph sz="half" idx="1"/>
          </p:nvPr>
        </p:nvSpPr>
        <p:spPr>
          <a:xfrm>
            <a:off x="609600" y="1676400"/>
            <a:ext cx="7543800" cy="4525963"/>
          </a:xfrm>
        </p:spPr>
        <p:txBody>
          <a:bodyPr>
            <a:normAutofit lnSpcReduction="10000"/>
          </a:bodyPr>
          <a:lstStyle/>
          <a:p>
            <a:pPr>
              <a:buNone/>
            </a:pPr>
            <a:r>
              <a:rPr lang="en-US" dirty="0" smtClean="0"/>
              <a:t>DOCUMENTS USED IN THIS ANALYSIS</a:t>
            </a:r>
          </a:p>
          <a:p>
            <a:pPr>
              <a:buNone/>
            </a:pPr>
            <a:endParaRPr lang="en-US" dirty="0" smtClean="0"/>
          </a:p>
          <a:p>
            <a:r>
              <a:rPr lang="en-US" sz="2000" dirty="0" smtClean="0"/>
              <a:t>HUGHES STADIUM SEATING EXPANSION OPTIONS </a:t>
            </a:r>
            <a:endParaRPr lang="en-US" sz="2000" dirty="0"/>
          </a:p>
          <a:p>
            <a:pPr>
              <a:buNone/>
            </a:pPr>
            <a:r>
              <a:rPr lang="en-US" sz="2000" dirty="0" smtClean="0"/>
              <a:t>	(seating expansion study done by HOK Sports-8/1999)</a:t>
            </a:r>
          </a:p>
          <a:p>
            <a:pPr>
              <a:buNone/>
            </a:pPr>
            <a:endParaRPr lang="en-US" sz="2000" dirty="0" smtClean="0"/>
          </a:p>
          <a:p>
            <a:r>
              <a:rPr lang="en-US" sz="2000" dirty="0" smtClean="0"/>
              <a:t>CONSTRUCTION COST PROJECTIONS</a:t>
            </a:r>
            <a:r>
              <a:rPr lang="en-US" sz="2000" dirty="0"/>
              <a:t> </a:t>
            </a:r>
            <a:r>
              <a:rPr lang="en-US" sz="2000" dirty="0" smtClean="0"/>
              <a:t> </a:t>
            </a:r>
          </a:p>
          <a:p>
            <a:pPr>
              <a:buNone/>
            </a:pPr>
            <a:r>
              <a:rPr lang="en-US" sz="2000" dirty="0" smtClean="0"/>
              <a:t> 	(for 7 identified options 8/2/1999)</a:t>
            </a:r>
          </a:p>
          <a:p>
            <a:pPr>
              <a:buNone/>
            </a:pPr>
            <a:endParaRPr lang="en-US" sz="2000" dirty="0" smtClean="0"/>
          </a:p>
          <a:p>
            <a:r>
              <a:rPr lang="en-US" sz="2000" dirty="0" smtClean="0"/>
              <a:t>Construction cost inflation figure ( 1999 – 2013) averaged from industry sources</a:t>
            </a:r>
          </a:p>
          <a:p>
            <a:pPr>
              <a:buNone/>
            </a:pPr>
            <a:endParaRPr lang="en-US" sz="2000" dirty="0" smtClean="0"/>
          </a:p>
          <a:p>
            <a:r>
              <a:rPr lang="en-US" sz="2000" dirty="0" smtClean="0"/>
              <a:t>Compared to current Cost/ Square Foot analysis</a:t>
            </a:r>
          </a:p>
          <a:p>
            <a:endParaRPr lang="en-US" sz="2000" dirty="0" smtClean="0"/>
          </a:p>
          <a:p>
            <a:endParaRPr lang="en-US" sz="2000" dirty="0"/>
          </a:p>
        </p:txBody>
      </p:sp>
      <p:sp>
        <p:nvSpPr>
          <p:cNvPr id="5" name="Subtitle 2"/>
          <p:cNvSpPr txBox="1">
            <a:spLocks/>
          </p:cNvSpPr>
          <p:nvPr/>
        </p:nvSpPr>
        <p:spPr>
          <a:xfrm>
            <a:off x="0" y="6477000"/>
            <a:ext cx="9144000" cy="381000"/>
          </a:xfrm>
          <a:prstGeom prst="rect">
            <a:avLst/>
          </a:prstGeom>
          <a:solidFill>
            <a:schemeClr val="bg2">
              <a:lumMod val="95000"/>
              <a:lumOff val="5000"/>
            </a:schemeClr>
          </a:solidFill>
        </p:spPr>
        <p:txBody>
          <a:bodyPr vert="horz" lIns="91440" tIns="45720" rIns="91440" bIns="45720" rtlCol="0">
            <a:normAutofit fontScale="55000" lnSpcReduction="2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COLORADO STATE UNIVERSITY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 L A N N I N G,  D E S I G N  AND C O N S T R U C T I O 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ke's preference">
      <a:dk1>
        <a:sysClr val="windowText" lastClr="000000"/>
      </a:dk1>
      <a:lt1>
        <a:sysClr val="window" lastClr="FFFFFF"/>
      </a:lt1>
      <a:dk2>
        <a:srgbClr val="000000"/>
      </a:dk2>
      <a:lt2>
        <a:srgbClr val="F8F8F8"/>
      </a:lt2>
      <a:accent1>
        <a:srgbClr val="666633"/>
      </a:accent1>
      <a:accent2>
        <a:srgbClr val="808000"/>
      </a:accent2>
      <a:accent3>
        <a:srgbClr val="669900"/>
      </a:accent3>
      <a:accent4>
        <a:srgbClr val="808000"/>
      </a:accent4>
      <a:accent5>
        <a:srgbClr val="666633"/>
      </a:accent5>
      <a:accent6>
        <a:srgbClr val="666633"/>
      </a:accent6>
      <a:hlink>
        <a:srgbClr val="969696"/>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6939</TotalTime>
  <Words>1444</Words>
  <Application>Microsoft Office PowerPoint</Application>
  <PresentationFormat>On-screen Show (4:3)</PresentationFormat>
  <Paragraphs>186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HUGHES STADIUM ANALYSIS</vt:lpstr>
      <vt:lpstr>HUGHES STADIUM</vt:lpstr>
      <vt:lpstr>HUGHES PROGRAMMING STUDIES</vt:lpstr>
      <vt:lpstr>HISTORY OF UPGRADES</vt:lpstr>
      <vt:lpstr>HUGHES STADIUM TODAY</vt:lpstr>
      <vt:lpstr>Slide 6</vt:lpstr>
      <vt:lpstr>HUGHES OPERATING COSTS</vt:lpstr>
      <vt:lpstr>HUGHES DEFERRED MAINTENANCE</vt:lpstr>
      <vt:lpstr>CURRENT COST TO ADD 17,000 SEATS TO HUGHES STADIUM</vt:lpstr>
      <vt:lpstr>1999 ESTIMATED COST TO ADD 17,000 SEATS TO HUGHES STADIUM</vt:lpstr>
      <vt:lpstr>CURRENT ESTIMATED COST TO ADD 17,000 SEATS TO HUGHES STADIUM</vt:lpstr>
      <vt:lpstr>COMPARING AMENITIES</vt:lpstr>
      <vt:lpstr>COMPARING AMENITIES - EXISTING</vt:lpstr>
      <vt:lpstr>Slide 14</vt:lpstr>
      <vt:lpstr>Campus Stadium Comparables</vt:lpstr>
      <vt:lpstr>Slide 16</vt:lpstr>
    </vt:vector>
  </TitlesOfParts>
  <Company>Facilities Management - 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HUGHES STADIUM FEASIBILITY ANALYSIS</dc:title>
  <dc:creator>MCarroll</dc:creator>
  <cp:lastModifiedBy>Melissa Heiter</cp:lastModifiedBy>
  <cp:revision>684</cp:revision>
  <dcterms:created xsi:type="dcterms:W3CDTF">2012-08-02T19:42:05Z</dcterms:created>
  <dcterms:modified xsi:type="dcterms:W3CDTF">2012-08-10T00:33:03Z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-2068476686</vt:i4>
  </property>
  <property fmtid="{D5CDD505-2E9C-101B-9397-08002B2CF9AE}" pid="3" name="_NewReviewCycle">
    <vt:lpwstr/>
  </property>
  <property fmtid="{D5CDD505-2E9C-101B-9397-08002B2CF9AE}" pid="4" name="_EmailSubject">
    <vt:lpwstr>Final Documents - for the SAC</vt:lpwstr>
  </property>
  <property fmtid="{D5CDD505-2E9C-101B-9397-08002B2CF9AE}" pid="5" name="_AuthorEmail">
    <vt:lpwstr>Mike.Rush@ColoState.EDU</vt:lpwstr>
  </property>
  <property fmtid="{D5CDD505-2E9C-101B-9397-08002B2CF9AE}" pid="6" name="_AuthorEmailDisplayName">
    <vt:lpwstr>Rush,Mike</vt:lpwstr>
  </property>
</Properties>
</file>